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347" r:id="rId2"/>
    <p:sldId id="256" r:id="rId3"/>
    <p:sldId id="282" r:id="rId4"/>
    <p:sldId id="286" r:id="rId5"/>
    <p:sldId id="293" r:id="rId6"/>
    <p:sldId id="296" r:id="rId7"/>
    <p:sldId id="298" r:id="rId8"/>
    <p:sldId id="349" r:id="rId9"/>
    <p:sldId id="348" r:id="rId10"/>
    <p:sldId id="350" r:id="rId11"/>
    <p:sldId id="353" r:id="rId12"/>
    <p:sldId id="351" r:id="rId13"/>
    <p:sldId id="354" r:id="rId14"/>
    <p:sldId id="355" r:id="rId15"/>
    <p:sldId id="356" r:id="rId16"/>
    <p:sldId id="357" r:id="rId17"/>
    <p:sldId id="358" r:id="rId18"/>
    <p:sldId id="359" r:id="rId19"/>
    <p:sldId id="361" r:id="rId20"/>
    <p:sldId id="362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8" r:id="rId35"/>
    <p:sldId id="379" r:id="rId36"/>
    <p:sldId id="380" r:id="rId37"/>
    <p:sldId id="381" r:id="rId38"/>
    <p:sldId id="382" r:id="rId39"/>
    <p:sldId id="383" r:id="rId40"/>
    <p:sldId id="385" r:id="rId41"/>
    <p:sldId id="384" r:id="rId42"/>
    <p:sldId id="386" r:id="rId43"/>
    <p:sldId id="387" r:id="rId44"/>
    <p:sldId id="388" r:id="rId45"/>
    <p:sldId id="389" r:id="rId46"/>
    <p:sldId id="390" r:id="rId47"/>
    <p:sldId id="391" r:id="rId48"/>
    <p:sldId id="392" r:id="rId49"/>
    <p:sldId id="393" r:id="rId50"/>
    <p:sldId id="394" r:id="rId51"/>
    <p:sldId id="395" r:id="rId52"/>
    <p:sldId id="396" r:id="rId5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5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fld id="{B96D022A-D747-43A4-8788-B86006E41700}" type="datetimeFigureOut">
              <a:rPr lang="zh-CN" altLang="en-US" smtClean="0"/>
              <a:pPr>
                <a:defRPr/>
              </a:pPr>
              <a:t>2014/9/24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fld id="{C1D9F786-0DE3-4FB6-B9CE-BB5CBE0430C9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70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9F786-0DE3-4FB6-B9CE-BB5CBE0430C9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810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9F786-0DE3-4FB6-B9CE-BB5CBE0430C9}" type="slidenum">
              <a:rPr lang="zh-CN" altLang="en-US" smtClean="0"/>
              <a:pPr>
                <a:defRPr/>
              </a:pPr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81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9F786-0DE3-4FB6-B9CE-BB5CBE0430C9}" type="slidenum">
              <a:rPr lang="zh-CN" altLang="en-US" smtClean="0"/>
              <a:pPr>
                <a:defRPr/>
              </a:pPr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810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9F786-0DE3-4FB6-B9CE-BB5CBE0430C9}" type="slidenum">
              <a:rPr lang="zh-CN" altLang="en-US" smtClean="0"/>
              <a:pPr>
                <a:defRPr/>
              </a:pPr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810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9F786-0DE3-4FB6-B9CE-BB5CBE0430C9}" type="slidenum">
              <a:rPr lang="zh-CN" altLang="en-US" smtClean="0"/>
              <a:pPr>
                <a:defRPr/>
              </a:pPr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810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9F786-0DE3-4FB6-B9CE-BB5CBE0430C9}" type="slidenum">
              <a:rPr lang="zh-CN" altLang="en-US" smtClean="0"/>
              <a:pPr>
                <a:defRPr/>
              </a:pPr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81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a typeface="微软雅黑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362FA5EC-5F98-432E-AEB4-D718D03A8399}" type="datetimeFigureOut">
              <a:rPr lang="zh-CN" altLang="en-US" smtClean="0"/>
              <a:pPr>
                <a:defRPr/>
              </a:pPr>
              <a:t>2014/9/24</a:t>
            </a:fld>
            <a:endParaRPr lang="zh-CN" altLang="en-US" dirty="0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CFC0478B-D3CB-44D8-993C-F1E1A4F05440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101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itchFamily="34" charset="-122"/>
              </a:defRPr>
            </a:lvl1pPr>
            <a:lvl2pPr>
              <a:defRPr>
                <a:ea typeface="微软雅黑" pitchFamily="34" charset="-122"/>
              </a:defRPr>
            </a:lvl2pPr>
            <a:lvl3pPr>
              <a:defRPr>
                <a:ea typeface="微软雅黑" pitchFamily="34" charset="-122"/>
              </a:defRPr>
            </a:lvl3pPr>
            <a:lvl4pPr>
              <a:defRPr>
                <a:ea typeface="微软雅黑" pitchFamily="34" charset="-122"/>
              </a:defRPr>
            </a:lvl4pPr>
            <a:lvl5pPr>
              <a:defRPr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21BBA4BD-67D9-4074-A162-4430BEA1CAE1}" type="datetimeFigureOut">
              <a:rPr lang="zh-CN" altLang="en-US" smtClean="0"/>
              <a:pPr>
                <a:defRPr/>
              </a:pPr>
              <a:t>2014/9/24</a:t>
            </a:fld>
            <a:endParaRPr lang="zh-CN" altLang="en-US" dirty="0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24AB7C76-7607-4557-B949-C482C77786B2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981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itchFamily="34" charset="-122"/>
              </a:defRPr>
            </a:lvl1pPr>
            <a:lvl2pPr>
              <a:defRPr>
                <a:ea typeface="微软雅黑" pitchFamily="34" charset="-122"/>
              </a:defRPr>
            </a:lvl2pPr>
            <a:lvl3pPr>
              <a:defRPr>
                <a:ea typeface="微软雅黑" pitchFamily="34" charset="-122"/>
              </a:defRPr>
            </a:lvl3pPr>
            <a:lvl4pPr>
              <a:defRPr>
                <a:ea typeface="微软雅黑" pitchFamily="34" charset="-122"/>
              </a:defRPr>
            </a:lvl4pPr>
            <a:lvl5pPr>
              <a:defRPr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DCFFDC73-9898-431C-A141-DA396098DE63}" type="datetimeFigureOut">
              <a:rPr lang="zh-CN" altLang="en-US" smtClean="0"/>
              <a:pPr>
                <a:defRPr/>
              </a:pPr>
              <a:t>2014/9/24</a:t>
            </a:fld>
            <a:endParaRPr lang="zh-CN" altLang="en-US" dirty="0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3D3B63C5-F2F9-4147-80D5-CDD67A56A916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8352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DA1D5B13-C514-480A-8697-970147E286FD}" type="datetimeFigureOut">
              <a:rPr lang="zh-CN" altLang="en-US" smtClean="0"/>
              <a:pPr>
                <a:defRPr/>
              </a:pPr>
              <a:t>2014/9/24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539C571D-E982-4FBA-8CED-C254C6085166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805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  <a:lvl2pPr>
              <a:defRPr>
                <a:ea typeface="微软雅黑" pitchFamily="34" charset="-122"/>
              </a:defRPr>
            </a:lvl2pPr>
            <a:lvl3pPr>
              <a:defRPr>
                <a:ea typeface="微软雅黑" pitchFamily="34" charset="-122"/>
              </a:defRPr>
            </a:lvl3pPr>
            <a:lvl4pPr>
              <a:defRPr>
                <a:ea typeface="微软雅黑" pitchFamily="34" charset="-122"/>
              </a:defRPr>
            </a:lvl4pPr>
            <a:lvl5pPr>
              <a:defRPr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57208151-6A46-430B-B003-9BEB3305C7FF}" type="datetimeFigureOut">
              <a:rPr lang="zh-CN" altLang="en-US" smtClean="0"/>
              <a:pPr>
                <a:defRPr/>
              </a:pPr>
              <a:t>2014/9/24</a:t>
            </a:fld>
            <a:endParaRPr lang="zh-CN" altLang="en-US" dirty="0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A590708D-EA16-40EE-9017-7B44BF7D4312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096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  <a:ea typeface="微软雅黑" pitchFamily="34" charset="-122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61A21779-67D3-49D4-B21D-5E572F52568F}" type="datetimeFigureOut">
              <a:rPr lang="zh-CN" altLang="en-US" smtClean="0"/>
              <a:pPr>
                <a:defRPr/>
              </a:pPr>
              <a:t>2014/9/24</a:t>
            </a:fld>
            <a:endParaRPr lang="zh-CN" altLang="en-US" dirty="0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5D927945-B44B-49F3-8E73-7BC9E1BE4A7A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19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>
                <a:ea typeface="微软雅黑" pitchFamily="34" charset="-122"/>
              </a:defRPr>
            </a:lvl1pPr>
            <a:lvl2pPr>
              <a:defRPr sz="2400">
                <a:ea typeface="微软雅黑" pitchFamily="34" charset="-122"/>
              </a:defRPr>
            </a:lvl2pPr>
            <a:lvl3pPr>
              <a:defRPr sz="2000">
                <a:ea typeface="微软雅黑" pitchFamily="34" charset="-122"/>
              </a:defRPr>
            </a:lvl3pPr>
            <a:lvl4pPr>
              <a:defRPr sz="1800">
                <a:ea typeface="微软雅黑" pitchFamily="34" charset="-122"/>
              </a:defRPr>
            </a:lvl4pPr>
            <a:lvl5pPr>
              <a:defRPr sz="1800"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>
                <a:ea typeface="微软雅黑" pitchFamily="34" charset="-122"/>
              </a:defRPr>
            </a:lvl1pPr>
            <a:lvl2pPr>
              <a:defRPr sz="2400">
                <a:ea typeface="微软雅黑" pitchFamily="34" charset="-122"/>
              </a:defRPr>
            </a:lvl2pPr>
            <a:lvl3pPr>
              <a:defRPr sz="2000">
                <a:ea typeface="微软雅黑" pitchFamily="34" charset="-122"/>
              </a:defRPr>
            </a:lvl3pPr>
            <a:lvl4pPr>
              <a:defRPr sz="1800">
                <a:ea typeface="微软雅黑" pitchFamily="34" charset="-122"/>
              </a:defRPr>
            </a:lvl4pPr>
            <a:lvl5pPr>
              <a:defRPr sz="1800"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687FA7CF-AA9C-44FA-8632-8C6B5F739B0A}" type="datetimeFigureOut">
              <a:rPr lang="zh-CN" altLang="en-US" smtClean="0"/>
              <a:pPr>
                <a:defRPr/>
              </a:pPr>
              <a:t>2014/9/24</a:t>
            </a:fld>
            <a:endParaRPr lang="zh-CN" altLang="en-US" dirty="0"/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52CB0A49-6BDE-4D11-8566-EC881B55FB4B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935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  <a:ea typeface="微软雅黑" pitchFamily="34" charset="-122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  <a:ea typeface="微软雅黑" pitchFamily="34" charset="-122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>
                <a:ea typeface="微软雅黑" pitchFamily="34" charset="-122"/>
              </a:defRPr>
            </a:lvl1pPr>
            <a:lvl2pPr>
              <a:defRPr sz="2000">
                <a:ea typeface="微软雅黑" pitchFamily="34" charset="-122"/>
              </a:defRPr>
            </a:lvl2pPr>
            <a:lvl3pPr>
              <a:defRPr sz="1800">
                <a:ea typeface="微软雅黑" pitchFamily="34" charset="-122"/>
              </a:defRPr>
            </a:lvl3pPr>
            <a:lvl4pPr>
              <a:defRPr sz="1600">
                <a:ea typeface="微软雅黑" pitchFamily="34" charset="-122"/>
              </a:defRPr>
            </a:lvl4pPr>
            <a:lvl5pPr>
              <a:defRPr sz="1600"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>
                <a:ea typeface="微软雅黑" pitchFamily="34" charset="-122"/>
              </a:defRPr>
            </a:lvl1pPr>
            <a:lvl2pPr>
              <a:defRPr sz="2000">
                <a:ea typeface="微软雅黑" pitchFamily="34" charset="-122"/>
              </a:defRPr>
            </a:lvl2pPr>
            <a:lvl3pPr>
              <a:defRPr sz="1800">
                <a:ea typeface="微软雅黑" pitchFamily="34" charset="-122"/>
              </a:defRPr>
            </a:lvl3pPr>
            <a:lvl4pPr>
              <a:defRPr sz="1600">
                <a:ea typeface="微软雅黑" pitchFamily="34" charset="-122"/>
              </a:defRPr>
            </a:lvl4pPr>
            <a:lvl5pPr>
              <a:defRPr sz="1600"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FDDD6220-7162-461F-BDA5-C0FB74BF841A}" type="datetimeFigureOut">
              <a:rPr lang="zh-CN" altLang="en-US" smtClean="0"/>
              <a:pPr>
                <a:defRPr/>
              </a:pPr>
              <a:t>2014/9/24</a:t>
            </a:fld>
            <a:endParaRPr lang="zh-CN" altLang="en-US" dirty="0"/>
          </a:p>
        </p:txBody>
      </p:sp>
      <p:sp>
        <p:nvSpPr>
          <p:cNvPr id="8" name="页脚占位符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C2FEC3B8-9D77-4747-B5C0-E85610564BB8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479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6C090A30-C6EA-45C4-BD08-BF7CC8712541}" type="datetimeFigureOut">
              <a:rPr lang="zh-CN" altLang="en-US" smtClean="0"/>
              <a:pPr>
                <a:defRPr/>
              </a:pPr>
              <a:t>2014/9/24</a:t>
            </a:fld>
            <a:endParaRPr lang="zh-CN" altLang="en-US" dirty="0"/>
          </a:p>
        </p:txBody>
      </p:sp>
      <p:sp>
        <p:nvSpPr>
          <p:cNvPr id="4" name="页脚占位符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49E00CAC-C428-4F0D-9788-E49E3A0E7354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155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A5E2CFAF-497C-44EE-877A-55C0B3DFA548}" type="datetimeFigureOut">
              <a:rPr lang="zh-CN" altLang="en-US" smtClean="0"/>
              <a:pPr>
                <a:defRPr/>
              </a:pPr>
              <a:t>2014/9/24</a:t>
            </a:fld>
            <a:endParaRPr lang="zh-CN" altLang="en-US" dirty="0"/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21F4992A-2794-4A0E-A95D-C931C4952F8D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742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>
                <a:ea typeface="微软雅黑" pitchFamily="34" charset="-122"/>
              </a:defRPr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>
                <a:ea typeface="微软雅黑" pitchFamily="34" charset="-122"/>
              </a:defRPr>
            </a:lvl1pPr>
            <a:lvl2pPr>
              <a:defRPr sz="2600">
                <a:ea typeface="微软雅黑" pitchFamily="34" charset="-122"/>
              </a:defRPr>
            </a:lvl2pPr>
            <a:lvl3pPr>
              <a:defRPr sz="2400">
                <a:ea typeface="微软雅黑" pitchFamily="34" charset="-122"/>
              </a:defRPr>
            </a:lvl3pPr>
            <a:lvl4pPr>
              <a:defRPr sz="2000">
                <a:ea typeface="微软雅黑" pitchFamily="34" charset="-122"/>
              </a:defRPr>
            </a:lvl4pPr>
            <a:lvl5pPr>
              <a:defRPr sz="1800"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7BF7E477-CC78-4F56-9FAD-66780F943AD1}" type="datetimeFigureOut">
              <a:rPr lang="zh-CN" altLang="en-US" smtClean="0"/>
              <a:pPr>
                <a:defRPr/>
              </a:pPr>
              <a:t>2014/9/24</a:t>
            </a:fld>
            <a:endParaRPr lang="zh-CN" altLang="en-US" dirty="0"/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0835FAC2-D1E8-4255-B93B-7C8F0A8CA25F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431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任意多边形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微软雅黑" pitchFamily="34" charset="-122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>
                <a:ea typeface="微软雅黑" pitchFamily="34" charset="-122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>
                <a:ea typeface="微软雅黑" pitchFamily="34" charset="-122"/>
              </a:defRPr>
            </a:lvl1pPr>
          </a:lstStyle>
          <a:p>
            <a:pPr lvl="0"/>
            <a:r>
              <a:rPr lang="zh-CN" altLang="en-US" noProof="0" dirty="0" smtClean="0"/>
              <a:t>单击图标添加图片</a:t>
            </a:r>
            <a:endParaRPr lang="en-US" noProof="0" dirty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4588DDC0-F982-4982-AD88-21E1D0624954}" type="datetimeFigureOut">
              <a:rPr lang="zh-CN" altLang="en-US" smtClean="0"/>
              <a:pPr>
                <a:defRPr/>
              </a:pPr>
              <a:t>2014/9/24</a:t>
            </a:fld>
            <a:endParaRPr lang="zh-CN" altLang="en-US" dirty="0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pPr>
              <a:defRPr/>
            </a:pPr>
            <a:fld id="{9524B3CA-E27D-48CB-A254-E514B827A8A7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624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责任未来PPT内页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直接连接符 22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6588224" y="6381328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《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电子产品装配技术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》</a:t>
            </a:r>
            <a:endParaRPr lang="zh-CN" altLang="en-US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1" name="任意多边形 10"/>
          <p:cNvSpPr>
            <a:spLocks/>
          </p:cNvSpPr>
          <p:nvPr userDrawn="1"/>
        </p:nvSpPr>
        <p:spPr bwMode="auto">
          <a:xfrm>
            <a:off x="0" y="0"/>
            <a:ext cx="9144000" cy="8367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100000">
                <a:srgbClr val="CCFFFF"/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微软雅黑" pitchFamily="34" charset="-122"/>
            </a:endParaRPr>
          </a:p>
        </p:txBody>
      </p:sp>
      <p:sp>
        <p:nvSpPr>
          <p:cNvPr id="12" name="任意多边形 11"/>
          <p:cNvSpPr>
            <a:spLocks/>
          </p:cNvSpPr>
          <p:nvPr userDrawn="1"/>
        </p:nvSpPr>
        <p:spPr bwMode="auto">
          <a:xfrm>
            <a:off x="4427984" y="0"/>
            <a:ext cx="4320480" cy="4467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107504" y="116632"/>
            <a:ext cx="3049323" cy="523220"/>
            <a:chOff x="3232980" y="1556792"/>
            <a:chExt cx="3188001" cy="671799"/>
          </a:xfrm>
        </p:grpSpPr>
        <p:sp>
          <p:nvSpPr>
            <p:cNvPr id="18" name="TextBox 7"/>
            <p:cNvSpPr txBox="1">
              <a:spLocks noChangeArrowheads="1"/>
            </p:cNvSpPr>
            <p:nvPr/>
          </p:nvSpPr>
          <p:spPr bwMode="auto">
            <a:xfrm>
              <a:off x="3684677" y="1556792"/>
              <a:ext cx="2736304" cy="67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r>
                <a:rPr lang="zh-CN" altLang="en-US" sz="2000" dirty="0">
                  <a:solidFill>
                    <a:srgbClr val="002060"/>
                  </a:solidFill>
                  <a:latin typeface="方正舒体" pitchFamily="2" charset="-122"/>
                  <a:ea typeface="方正舒体" pitchFamily="2" charset="-122"/>
                </a:rPr>
                <a:t>霍山县高级职业</a:t>
              </a:r>
              <a:r>
                <a:rPr lang="zh-CN" altLang="en-US" sz="2000" dirty="0" smtClean="0">
                  <a:solidFill>
                    <a:srgbClr val="002060"/>
                  </a:solidFill>
                  <a:latin typeface="方正舒体" pitchFamily="2" charset="-122"/>
                  <a:ea typeface="方正舒体" pitchFamily="2" charset="-122"/>
                </a:rPr>
                <a:t>中学</a:t>
              </a:r>
              <a:endParaRPr lang="en-US" altLang="zh-CN" sz="2000" dirty="0" smtClean="0">
                <a:solidFill>
                  <a:srgbClr val="002060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en-US" altLang="zh-CN" sz="800" b="0" u="none" dirty="0" smtClean="0">
                  <a:solidFill>
                    <a:srgbClr val="252753"/>
                  </a:solidFill>
                  <a:latin typeface="Aharoni" pitchFamily="2" charset="-79"/>
                  <a:cs typeface="Aharoni" pitchFamily="2" charset="-79"/>
                </a:rPr>
                <a:t> Huo shan </a:t>
              </a:r>
              <a:r>
                <a:rPr lang="en-US" altLang="zh-CN" sz="800" b="0" dirty="0">
                  <a:solidFill>
                    <a:srgbClr val="252753"/>
                  </a:solidFill>
                  <a:latin typeface="Aharoni" pitchFamily="2" charset="-79"/>
                  <a:cs typeface="Aharoni" pitchFamily="2" charset="-79"/>
                </a:rPr>
                <a:t>county senior vocational </a:t>
              </a:r>
              <a:r>
                <a:rPr lang="en-US" altLang="zh-CN" sz="800" b="0" dirty="0" smtClean="0">
                  <a:solidFill>
                    <a:srgbClr val="252753"/>
                  </a:solidFill>
                  <a:latin typeface="Aharoni" pitchFamily="2" charset="-79"/>
                  <a:cs typeface="Aharoni" pitchFamily="2" charset="-79"/>
                </a:rPr>
                <a:t>middle school</a:t>
              </a:r>
              <a:endParaRPr lang="en-US" altLang="zh-CN" sz="800" b="0" dirty="0" smtClean="0">
                <a:solidFill>
                  <a:srgbClr val="252753"/>
                </a:solidFill>
                <a:latin typeface="Aharoni" pitchFamily="2" charset="-79"/>
                <a:ea typeface="方正舒体" pitchFamily="2" charset="-122"/>
                <a:cs typeface="Aharoni" pitchFamily="2" charset="-79"/>
              </a:endParaRPr>
            </a:p>
          </p:txBody>
        </p:sp>
        <p:pic>
          <p:nvPicPr>
            <p:cNvPr id="22" name="Picture 1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2980" y="1581634"/>
              <a:ext cx="553146" cy="55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5" name="直接连接符 24"/>
          <p:cNvCxnSpPr/>
          <p:nvPr userDrawn="1"/>
        </p:nvCxnSpPr>
        <p:spPr>
          <a:xfrm>
            <a:off x="683568" y="620688"/>
            <a:ext cx="846043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51" r:id="rId9"/>
    <p:sldLayoutId id="2147483849" r:id="rId10"/>
    <p:sldLayoutId id="2147483850" r:id="rId11"/>
    <p:sldLayoutId id="214748385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cn.made-in-china.com/image/2f0j01lBeaZRWyAQqnM/%E7%A2%B3%E8%86%9C%E7%94%B5%E9%98%BB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>
            <a:spLocks/>
          </p:cNvSpPr>
          <p:nvPr/>
        </p:nvSpPr>
        <p:spPr bwMode="auto">
          <a:xfrm>
            <a:off x="2123728" y="2748553"/>
            <a:ext cx="495007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隶书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隶书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隶书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隶书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隶书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隶书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隶书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隶书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电子产品装配技术</a:t>
            </a:r>
            <a:endParaRPr lang="zh-CN" alt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4181" y="2132856"/>
            <a:ext cx="8229600" cy="2160240"/>
          </a:xfrm>
        </p:spPr>
        <p:txBody>
          <a:bodyPr/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</a:rPr>
              <a:t>额定功率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</a:rPr>
              <a:t>标称阻值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</a:rPr>
              <a:t>允许偏差（精度等级）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</a:rPr>
              <a:t>温度系数</a:t>
            </a:r>
            <a:endParaRPr lang="en-US" altLang="zh-CN" sz="2400" dirty="0" smtClean="0">
              <a:latin typeface="微软雅黑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560" y="1484784"/>
            <a:ext cx="288032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2. </a:t>
            </a:r>
            <a:r>
              <a:rPr lang="zh-CN" altLang="en-US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电阻的主要参数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543631" y="4018699"/>
            <a:ext cx="82296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由于电阻器的表面积有限，一般在电阻上只表明阻值、精度、材料和额定功率几项；对于额定功率小于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0.5W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的小电阻，通常只标注其阻值和精度。电阻器的主要参数通常用色环或文字符号标出。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3078260" y="620688"/>
            <a:ext cx="3365948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一、电阻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840762" cy="521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8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8" y="1340768"/>
            <a:ext cx="18002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普通电阻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3148" y="216612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普通电阻大多用四个色环表示其阻值和允许偏差，第一、二环表示有效数字，第三环表示倍率（乘数），第四环与前三环距离较大（约为前几环间距的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1.5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倍），表示允许偏差。 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4859338" y="3429000"/>
            <a:ext cx="3816350" cy="2374900"/>
            <a:chOff x="6990" y="1388"/>
            <a:chExt cx="4500" cy="2559"/>
          </a:xfrm>
        </p:grpSpPr>
        <p:pic>
          <p:nvPicPr>
            <p:cNvPr id="13" name="Picture 5" descr="http://cn.made-in-china.com/image/2f0j01lBeaZRWyAQqnM/%E7%A2%B3%E8%86%9C%E7%94%B5%E9%98%BB.jpg"/>
            <p:cNvPicPr>
              <a:picLocks noChangeAspect="1" noChangeArrowheads="1"/>
            </p:cNvPicPr>
            <p:nvPr/>
          </p:nvPicPr>
          <p:blipFill>
            <a:blip r:embed="rId2" r:link="rId3">
              <a:clrChange>
                <a:clrFrom>
                  <a:srgbClr val="D8D7D5"/>
                </a:clrFrom>
                <a:clrTo>
                  <a:srgbClr val="D8D7D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57" t="11969" r="14882" b="63622"/>
            <a:stretch>
              <a:fillRect/>
            </a:stretch>
          </p:blipFill>
          <p:spPr bwMode="auto">
            <a:xfrm>
              <a:off x="6990" y="1388"/>
              <a:ext cx="3165" cy="1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8070" y="2387"/>
              <a:ext cx="3420" cy="1560"/>
              <a:chOff x="7920" y="3312"/>
              <a:chExt cx="3420" cy="1560"/>
            </a:xfrm>
          </p:grpSpPr>
          <p:grpSp>
            <p:nvGrpSpPr>
              <p:cNvPr id="15" name="Group 7"/>
              <p:cNvGrpSpPr>
                <a:grpSpLocks/>
              </p:cNvGrpSpPr>
              <p:nvPr/>
            </p:nvGrpSpPr>
            <p:grpSpPr bwMode="auto">
              <a:xfrm>
                <a:off x="7920" y="3312"/>
                <a:ext cx="900" cy="1311"/>
                <a:chOff x="2780" y="13991"/>
                <a:chExt cx="1920" cy="929"/>
              </a:xfrm>
            </p:grpSpPr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auto">
                <a:xfrm>
                  <a:off x="4220" y="13991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微软雅黑" pitchFamily="34" charset="-122"/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auto">
                <a:xfrm>
                  <a:off x="4220" y="1426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微软雅黑" pitchFamily="34" charset="-122"/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auto">
                <a:xfrm>
                  <a:off x="3740" y="13991"/>
                  <a:ext cx="0" cy="4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微软雅黑" pitchFamily="34" charset="-122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740" y="14441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微软雅黑" pitchFamily="34" charset="-122"/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auto">
                <a:xfrm>
                  <a:off x="3260" y="13991"/>
                  <a:ext cx="0" cy="6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微软雅黑" pitchFamily="34" charset="-122"/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auto">
                <a:xfrm>
                  <a:off x="3260" y="14681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微软雅黑" pitchFamily="34" charset="-122"/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auto">
                <a:xfrm>
                  <a:off x="2780" y="13991"/>
                  <a:ext cx="0" cy="9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微软雅黑" pitchFamily="34" charset="-122"/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auto">
                <a:xfrm>
                  <a:off x="2780" y="14920"/>
                  <a:ext cx="8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微软雅黑" pitchFamily="34" charset="-122"/>
                  </a:endParaRPr>
                </a:p>
              </p:txBody>
            </p:sp>
          </p:grp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8820" y="3468"/>
                <a:ext cx="2520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/>
                <a:r>
                  <a:rPr lang="zh-CN" altLang="en-US" sz="1600" dirty="0">
                    <a:latin typeface="Times New Roman" pitchFamily="18" charset="0"/>
                    <a:ea typeface="微软雅黑" pitchFamily="34" charset="-122"/>
                  </a:rPr>
                  <a:t>红，有效数字，表示</a:t>
                </a:r>
                <a:r>
                  <a:rPr lang="en-US" altLang="zh-CN" sz="1600" dirty="0">
                    <a:latin typeface="Times New Roman" pitchFamily="18" charset="0"/>
                    <a:ea typeface="微软雅黑" pitchFamily="34" charset="-122"/>
                  </a:rPr>
                  <a:t>2</a:t>
                </a:r>
                <a:endParaRPr lang="en-US" altLang="zh-CN" sz="1600" dirty="0">
                  <a:ea typeface="微软雅黑" pitchFamily="34" charset="-122"/>
                </a:endParaRP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8640" y="3780"/>
                <a:ext cx="2520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/>
                <a:r>
                  <a:rPr lang="zh-CN" altLang="en-US" sz="1600" dirty="0">
                    <a:latin typeface="Times New Roman" pitchFamily="18" charset="0"/>
                    <a:ea typeface="微软雅黑" pitchFamily="34" charset="-122"/>
                  </a:rPr>
                  <a:t>棕，有效数字，表示</a:t>
                </a:r>
                <a:r>
                  <a:rPr lang="en-US" altLang="zh-CN" sz="1600" dirty="0">
                    <a:latin typeface="Times New Roman" pitchFamily="18" charset="0"/>
                    <a:ea typeface="微软雅黑" pitchFamily="34" charset="-122"/>
                  </a:rPr>
                  <a:t>1</a:t>
                </a:r>
                <a:endParaRPr lang="en-US" altLang="zh-CN" sz="1600" dirty="0">
                  <a:ea typeface="微软雅黑" pitchFamily="34" charset="-122"/>
                </a:endParaRPr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8460" y="4092"/>
                <a:ext cx="2520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/>
                <a:r>
                  <a:rPr lang="zh-CN" altLang="en-US" sz="1600" dirty="0">
                    <a:latin typeface="Times New Roman" pitchFamily="18" charset="0"/>
                    <a:ea typeface="微软雅黑" pitchFamily="34" charset="-122"/>
                  </a:rPr>
                  <a:t>黑，倍率，表示</a:t>
                </a:r>
                <a:r>
                  <a:rPr lang="en-US" altLang="zh-CN" sz="1600" dirty="0">
                    <a:latin typeface="Times New Roman" pitchFamily="18" charset="0"/>
                    <a:ea typeface="微软雅黑" pitchFamily="34" charset="-122"/>
                  </a:rPr>
                  <a:t>1</a:t>
                </a:r>
                <a:endParaRPr lang="en-US" altLang="zh-CN" sz="1600" dirty="0">
                  <a:ea typeface="微软雅黑" pitchFamily="34" charset="-122"/>
                </a:endParaRPr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8280" y="4404"/>
                <a:ext cx="2520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/>
                <a:r>
                  <a:rPr lang="zh-CN" altLang="en-US" sz="1600" dirty="0">
                    <a:latin typeface="Times New Roman" pitchFamily="18" charset="0"/>
                    <a:ea typeface="微软雅黑" pitchFamily="34" charset="-122"/>
                  </a:rPr>
                  <a:t>金，误差，表示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±5%</a:t>
                </a:r>
                <a:endParaRPr lang="en-US" altLang="zh-CN" sz="1600" dirty="0">
                  <a:ea typeface="微软雅黑" pitchFamily="34" charset="-122"/>
                </a:endParaRPr>
              </a:p>
            </p:txBody>
          </p:sp>
        </p:grpSp>
      </p:grpSp>
      <p:grpSp>
        <p:nvGrpSpPr>
          <p:cNvPr id="28" name="Group 20"/>
          <p:cNvGrpSpPr>
            <a:grpSpLocks/>
          </p:cNvGrpSpPr>
          <p:nvPr/>
        </p:nvGrpSpPr>
        <p:grpSpPr bwMode="auto">
          <a:xfrm>
            <a:off x="971550" y="3949429"/>
            <a:ext cx="4248150" cy="1944688"/>
            <a:chOff x="2220" y="2551"/>
            <a:chExt cx="4459" cy="2036"/>
          </a:xfrm>
        </p:grpSpPr>
        <p:grpSp>
          <p:nvGrpSpPr>
            <p:cNvPr id="29" name="Group 21"/>
            <p:cNvGrpSpPr>
              <a:grpSpLocks/>
            </p:cNvGrpSpPr>
            <p:nvPr/>
          </p:nvGrpSpPr>
          <p:grpSpPr bwMode="auto">
            <a:xfrm>
              <a:off x="3193" y="3094"/>
              <a:ext cx="3486" cy="1493"/>
              <a:chOff x="3193" y="3094"/>
              <a:chExt cx="3486" cy="1493"/>
            </a:xfrm>
          </p:grpSpPr>
          <p:sp>
            <p:nvSpPr>
              <p:cNvPr id="31" name="Text Box 22"/>
              <p:cNvSpPr txBox="1">
                <a:spLocks noChangeArrowheads="1"/>
              </p:cNvSpPr>
              <p:nvPr/>
            </p:nvSpPr>
            <p:spPr bwMode="auto">
              <a:xfrm>
                <a:off x="3958" y="3780"/>
                <a:ext cx="2520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/>
                <a:r>
                  <a:rPr lang="zh-CN" altLang="en-US" sz="1600" dirty="0">
                    <a:latin typeface="Times New Roman" pitchFamily="18" charset="0"/>
                    <a:ea typeface="微软雅黑" pitchFamily="34" charset="-122"/>
                  </a:rPr>
                  <a:t>倍率</a:t>
                </a:r>
                <a:endParaRPr lang="zh-CN" altLang="en-US" sz="1600" dirty="0">
                  <a:ea typeface="微软雅黑" pitchFamily="34" charset="-122"/>
                </a:endParaRPr>
              </a:p>
            </p:txBody>
          </p:sp>
          <p:grpSp>
            <p:nvGrpSpPr>
              <p:cNvPr id="32" name="Group 23"/>
              <p:cNvGrpSpPr>
                <a:grpSpLocks/>
              </p:cNvGrpSpPr>
              <p:nvPr/>
            </p:nvGrpSpPr>
            <p:grpSpPr bwMode="auto">
              <a:xfrm>
                <a:off x="3193" y="3094"/>
                <a:ext cx="3486" cy="1493"/>
                <a:chOff x="3193" y="3094"/>
                <a:chExt cx="3486" cy="1493"/>
              </a:xfrm>
            </p:grpSpPr>
            <p:sp>
              <p:nvSpPr>
                <p:cNvPr id="3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159" y="3226"/>
                  <a:ext cx="2520" cy="4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zh-CN" altLang="en-US" sz="1600" dirty="0">
                      <a:latin typeface="Times New Roman" pitchFamily="18" charset="0"/>
                      <a:ea typeface="微软雅黑" pitchFamily="34" charset="-122"/>
                    </a:rPr>
                    <a:t>有效数字</a:t>
                  </a:r>
                  <a:endParaRPr lang="zh-CN" altLang="en-US" sz="1600" dirty="0">
                    <a:ea typeface="微软雅黑" pitchFamily="34" charset="-122"/>
                  </a:endParaRPr>
                </a:p>
              </p:txBody>
            </p:sp>
            <p:sp>
              <p:nvSpPr>
                <p:cNvPr id="34" name="Line 25"/>
                <p:cNvSpPr>
                  <a:spLocks noChangeShapeType="1"/>
                </p:cNvSpPr>
                <p:nvPr/>
              </p:nvSpPr>
              <p:spPr bwMode="auto">
                <a:xfrm>
                  <a:off x="3806" y="3424"/>
                  <a:ext cx="35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微软雅黑" pitchFamily="34" charset="-122"/>
                  </a:endParaRPr>
                </a:p>
              </p:txBody>
            </p:sp>
            <p:sp>
              <p:nvSpPr>
                <p:cNvPr id="35" name="Line 26"/>
                <p:cNvSpPr>
                  <a:spLocks noChangeShapeType="1"/>
                </p:cNvSpPr>
                <p:nvPr/>
              </p:nvSpPr>
              <p:spPr bwMode="auto">
                <a:xfrm>
                  <a:off x="3689" y="3094"/>
                  <a:ext cx="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微软雅黑" pitchFamily="34" charset="-122"/>
                  </a:endParaRPr>
                </a:p>
              </p:txBody>
            </p:sp>
            <p:sp>
              <p:nvSpPr>
                <p:cNvPr id="36" name="Line 27"/>
                <p:cNvSpPr>
                  <a:spLocks noChangeShapeType="1"/>
                </p:cNvSpPr>
                <p:nvPr/>
              </p:nvSpPr>
              <p:spPr bwMode="auto">
                <a:xfrm>
                  <a:off x="3465" y="3120"/>
                  <a:ext cx="0" cy="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微软雅黑" pitchFamily="34" charset="-122"/>
                  </a:endParaRPr>
                </a:p>
              </p:txBody>
            </p:sp>
            <p:sp>
              <p:nvSpPr>
                <p:cNvPr id="37" name="Line 28"/>
                <p:cNvSpPr>
                  <a:spLocks noChangeShapeType="1"/>
                </p:cNvSpPr>
                <p:nvPr/>
              </p:nvSpPr>
              <p:spPr bwMode="auto">
                <a:xfrm>
                  <a:off x="3195" y="3120"/>
                  <a:ext cx="0" cy="127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微软雅黑" pitchFamily="34" charset="-122"/>
                  </a:endParaRPr>
                </a:p>
              </p:txBody>
            </p:sp>
            <p:sp>
              <p:nvSpPr>
                <p:cNvPr id="3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555" y="4119"/>
                  <a:ext cx="2520" cy="4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zh-CN" altLang="en-US" sz="1600" dirty="0">
                      <a:latin typeface="Times New Roman" pitchFamily="18" charset="0"/>
                      <a:ea typeface="微软雅黑" pitchFamily="34" charset="-122"/>
                    </a:rPr>
                    <a:t>误差</a:t>
                  </a:r>
                  <a:endParaRPr lang="zh-CN" altLang="en-US" sz="1600" dirty="0">
                    <a:ea typeface="微软雅黑" pitchFamily="34" charset="-122"/>
                  </a:endParaRPr>
                </a:p>
              </p:txBody>
            </p:sp>
            <p:sp>
              <p:nvSpPr>
                <p:cNvPr id="39" name="Line 30"/>
                <p:cNvSpPr>
                  <a:spLocks noChangeShapeType="1"/>
                </p:cNvSpPr>
                <p:nvPr/>
              </p:nvSpPr>
              <p:spPr bwMode="auto">
                <a:xfrm>
                  <a:off x="3811" y="3094"/>
                  <a:ext cx="0" cy="3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微软雅黑" pitchFamily="34" charset="-122"/>
                  </a:endParaRPr>
                </a:p>
              </p:txBody>
            </p:sp>
            <p:sp>
              <p:nvSpPr>
                <p:cNvPr id="40" name="Line 31"/>
                <p:cNvSpPr>
                  <a:spLocks noChangeShapeType="1"/>
                </p:cNvSpPr>
                <p:nvPr/>
              </p:nvSpPr>
              <p:spPr bwMode="auto">
                <a:xfrm>
                  <a:off x="3712" y="3694"/>
                  <a:ext cx="35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微软雅黑" pitchFamily="34" charset="-122"/>
                  </a:endParaRPr>
                </a:p>
              </p:txBody>
            </p:sp>
            <p:sp>
              <p:nvSpPr>
                <p:cNvPr id="41" name="Line 32"/>
                <p:cNvSpPr>
                  <a:spLocks noChangeShapeType="1"/>
                </p:cNvSpPr>
                <p:nvPr/>
              </p:nvSpPr>
              <p:spPr bwMode="auto">
                <a:xfrm>
                  <a:off x="3501" y="4058"/>
                  <a:ext cx="35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微软雅黑" pitchFamily="34" charset="-122"/>
                  </a:endParaRPr>
                </a:p>
              </p:txBody>
            </p:sp>
            <p:sp>
              <p:nvSpPr>
                <p:cNvPr id="42" name="Line 33"/>
                <p:cNvSpPr>
                  <a:spLocks noChangeShapeType="1"/>
                </p:cNvSpPr>
                <p:nvPr/>
              </p:nvSpPr>
              <p:spPr bwMode="auto">
                <a:xfrm>
                  <a:off x="3193" y="4393"/>
                  <a:ext cx="35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微软雅黑" pitchFamily="34" charset="-122"/>
                  </a:endParaRPr>
                </a:p>
              </p:txBody>
            </p:sp>
            <p:sp>
              <p:nvSpPr>
                <p:cNvPr id="4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159" y="3525"/>
                  <a:ext cx="2520" cy="4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zh-CN" altLang="en-US" sz="1600" dirty="0">
                      <a:latin typeface="Times New Roman" pitchFamily="18" charset="0"/>
                      <a:ea typeface="微软雅黑" pitchFamily="34" charset="-122"/>
                    </a:rPr>
                    <a:t>有效数字</a:t>
                  </a:r>
                  <a:endParaRPr lang="zh-CN" altLang="en-US" sz="1600" dirty="0">
                    <a:ea typeface="微软雅黑" pitchFamily="34" charset="-122"/>
                  </a:endParaRPr>
                </a:p>
              </p:txBody>
            </p:sp>
          </p:grpSp>
        </p:grpSp>
        <p:pic>
          <p:nvPicPr>
            <p:cNvPr id="30" name="Picture 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" y="2551"/>
              <a:ext cx="2445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1618978" y="5894117"/>
            <a:ext cx="27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ea typeface="微软雅黑" pitchFamily="34" charset="-122"/>
              </a:rPr>
              <a:t>普通电阻的色环表示法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80728" y="5902691"/>
            <a:ext cx="27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ea typeface="微软雅黑" pitchFamily="34" charset="-122"/>
              </a:rPr>
              <a:t>普通电阻色环表示法示例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6" name="AutoShape 8"/>
          <p:cNvSpPr>
            <a:spLocks noChangeArrowheads="1"/>
          </p:cNvSpPr>
          <p:nvPr/>
        </p:nvSpPr>
        <p:spPr bwMode="gray">
          <a:xfrm>
            <a:off x="3078260" y="620688"/>
            <a:ext cx="3365948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一、电阻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97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7584" y="1412776"/>
            <a:ext cx="1866439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精密电阻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213285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ea typeface="微软雅黑" pitchFamily="34" charset="-122"/>
              </a:rPr>
              <a:t>精密电阻采用五个色环标志，前三环表示有效数字，第四环表示倍率，与前四环距离较大的第五环表示允许偏差</a:t>
            </a:r>
          </a:p>
        </p:txBody>
      </p:sp>
      <p:pic>
        <p:nvPicPr>
          <p:cNvPr id="44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0"/>
          <a:stretch>
            <a:fillRect/>
          </a:stretch>
        </p:blipFill>
        <p:spPr bwMode="auto">
          <a:xfrm>
            <a:off x="1600158" y="2973008"/>
            <a:ext cx="4947109" cy="284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05214" y="5980600"/>
            <a:ext cx="27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ea typeface="微软雅黑" pitchFamily="34" charset="-122"/>
              </a:rPr>
              <a:t>精密电阻色环表示法示例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3078260" y="620688"/>
            <a:ext cx="3365948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一、电阻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16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216024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latin typeface="微软雅黑" pitchFamily="34" charset="-122"/>
              </a:rPr>
              <a:t>在选用电阻时，要求其各项参数符合电路的使用条件，一般说来，电阻器应该选用标称阻值系列，允许偏差多用</a:t>
            </a:r>
            <a:r>
              <a:rPr lang="en-US" altLang="zh-CN" sz="2400" dirty="0">
                <a:latin typeface="微软雅黑" pitchFamily="34" charset="-122"/>
              </a:rPr>
              <a:t>±5</a:t>
            </a:r>
            <a:r>
              <a:rPr lang="zh-CN" altLang="en-US" sz="2400" dirty="0">
                <a:latin typeface="微软雅黑" pitchFamily="34" charset="-122"/>
              </a:rPr>
              <a:t>％的，额定功率大约为在电路中的实际功耗的</a:t>
            </a:r>
            <a:r>
              <a:rPr lang="en-US" altLang="zh-CN" sz="2400" dirty="0">
                <a:latin typeface="微软雅黑" pitchFamily="34" charset="-122"/>
              </a:rPr>
              <a:t>1.5~2</a:t>
            </a:r>
            <a:r>
              <a:rPr lang="zh-CN" altLang="en-US" sz="2400" dirty="0">
                <a:latin typeface="微软雅黑" pitchFamily="34" charset="-122"/>
              </a:rPr>
              <a:t>倍以上。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2400" dirty="0">
              <a:latin typeface="微软雅黑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9552" y="1628800"/>
            <a:ext cx="2748253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3. </a:t>
            </a:r>
            <a:r>
              <a:rPr lang="zh-CN" altLang="en-US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电阻的正确选用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3078260" y="620688"/>
            <a:ext cx="3365948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一、电阻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52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5150" y="2204864"/>
            <a:ext cx="8229600" cy="216024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dirty="0">
                <a:solidFill>
                  <a:srgbClr val="231F20"/>
                </a:solidFill>
                <a:latin typeface="微软雅黑" pitchFamily="34" charset="-122"/>
                <a:cs typeface="宋体" pitchFamily="2" charset="-122"/>
              </a:rPr>
              <a:t>a. </a:t>
            </a:r>
            <a:r>
              <a:rPr lang="zh-CN" altLang="en-US" sz="2400" dirty="0">
                <a:solidFill>
                  <a:srgbClr val="231F20"/>
                </a:solidFill>
                <a:latin typeface="微软雅黑" pitchFamily="34" charset="-122"/>
                <a:cs typeface="宋体" pitchFamily="2" charset="-122"/>
              </a:rPr>
              <a:t>观查电阻器表面有无烧焦、引线有无折断现象；</a:t>
            </a:r>
            <a:endParaRPr lang="zh-CN" altLang="en-US" sz="2400" dirty="0">
              <a:latin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dirty="0">
                <a:solidFill>
                  <a:srgbClr val="231F20"/>
                </a:solidFill>
                <a:latin typeface="微软雅黑" pitchFamily="34" charset="-122"/>
                <a:cs typeface="宋体" pitchFamily="2" charset="-122"/>
              </a:rPr>
              <a:t>b. </a:t>
            </a:r>
            <a:r>
              <a:rPr lang="zh-CN" altLang="en-US" sz="2400" dirty="0">
                <a:solidFill>
                  <a:srgbClr val="231F20"/>
                </a:solidFill>
                <a:latin typeface="微软雅黑" pitchFamily="34" charset="-122"/>
                <a:cs typeface="宋体" pitchFamily="2" charset="-122"/>
              </a:rPr>
              <a:t>用万用表电阻挡测量其阻值，合格的电阻其阻值稳定在允许的误差范围内，若其</a:t>
            </a:r>
            <a:endParaRPr lang="zh-CN" altLang="en-US" sz="2400" dirty="0">
              <a:latin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2400" dirty="0">
                <a:solidFill>
                  <a:srgbClr val="231F20"/>
                </a:solidFill>
                <a:latin typeface="微软雅黑" pitchFamily="34" charset="-122"/>
                <a:cs typeface="宋体" pitchFamily="2" charset="-122"/>
              </a:rPr>
              <a:t>阻值超出误差范围或不稳定，则不能选用；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400" dirty="0">
                <a:solidFill>
                  <a:srgbClr val="231F20"/>
                </a:solidFill>
                <a:latin typeface="微软雅黑" pitchFamily="34" charset="-122"/>
                <a:cs typeface="宋体" pitchFamily="2" charset="-122"/>
              </a:rPr>
              <a:t>c. </a:t>
            </a:r>
            <a:r>
              <a:rPr lang="zh-CN" altLang="en-US" sz="2400" dirty="0">
                <a:solidFill>
                  <a:srgbClr val="231F20"/>
                </a:solidFill>
                <a:latin typeface="微软雅黑" pitchFamily="34" charset="-122"/>
                <a:cs typeface="宋体" pitchFamily="2" charset="-122"/>
              </a:rPr>
              <a:t>使用“电阻噪声测量仪”测量电阻噪声，判别电阻质量的好坏。</a:t>
            </a:r>
            <a:r>
              <a:rPr lang="zh-CN" altLang="en-US" sz="2400" dirty="0">
                <a:latin typeface="微软雅黑" pitchFamily="34" charset="-122"/>
              </a:rPr>
              <a:t> </a:t>
            </a:r>
          </a:p>
          <a:p>
            <a:pPr marL="0" indent="0">
              <a:buNone/>
            </a:pPr>
            <a:endParaRPr lang="zh-CN" altLang="en-US" sz="2400" dirty="0">
              <a:latin typeface="微软雅黑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560" y="1484784"/>
            <a:ext cx="302433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4. </a:t>
            </a:r>
            <a:r>
              <a:rPr lang="zh-CN" altLang="en-US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电阻的质量判别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3078260" y="620688"/>
            <a:ext cx="3365948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一、电阻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00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5595" y="1493219"/>
            <a:ext cx="382837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5. </a:t>
            </a:r>
            <a:r>
              <a:rPr lang="zh-CN" altLang="en-US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万用表测量电阻的阻值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2"/>
          <p:cNvSpPr>
            <a:spLocks noGrp="1" noChangeArrowheads="1"/>
          </p:cNvSpPr>
          <p:nvPr>
            <p:ph sz="half" idx="1"/>
          </p:nvPr>
        </p:nvSpPr>
        <p:spPr bwMode="auto">
          <a:xfrm>
            <a:off x="479425" y="2205038"/>
            <a:ext cx="4452614" cy="371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zh-CN" altLang="en-US" sz="2400" dirty="0">
                <a:latin typeface="微软雅黑" pitchFamily="34" charset="-122"/>
              </a:rPr>
              <a:t>① 调节挡位，选择合适的</a:t>
            </a:r>
            <a:r>
              <a:rPr lang="zh-CN" altLang="en-US" sz="2400" dirty="0" smtClean="0">
                <a:latin typeface="微软雅黑" pitchFamily="34" charset="-122"/>
              </a:rPr>
              <a:t>量程</a:t>
            </a:r>
            <a:endParaRPr lang="zh-CN" altLang="en-US" sz="2400" dirty="0">
              <a:latin typeface="微软雅黑" pitchFamily="34" charset="-122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zh-CN" altLang="en-US" sz="2400" dirty="0">
                <a:latin typeface="微软雅黑" pitchFamily="34" charset="-122"/>
              </a:rPr>
              <a:t>② 红、黑表笔短接，机械调</a:t>
            </a:r>
            <a:r>
              <a:rPr lang="zh-CN" altLang="en-US" sz="2400" dirty="0" smtClean="0">
                <a:latin typeface="微软雅黑" pitchFamily="34" charset="-122"/>
              </a:rPr>
              <a:t>零</a:t>
            </a:r>
            <a:endParaRPr lang="zh-CN" altLang="en-US" sz="2400" dirty="0">
              <a:latin typeface="微软雅黑" pitchFamily="34" charset="-122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zh-CN" altLang="en-US" sz="2400" dirty="0">
                <a:latin typeface="微软雅黑" pitchFamily="34" charset="-122"/>
              </a:rPr>
              <a:t>③ 将红、黑表笔分别接电阻的两端，读取数值。将所读数值与所选倍率相乘，得到最后的数值即为电阻阻值。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9"/>
          <a:stretch>
            <a:fillRect/>
          </a:stretch>
        </p:blipFill>
        <p:spPr bwMode="auto">
          <a:xfrm>
            <a:off x="5286375" y="2143125"/>
            <a:ext cx="35226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00192" y="5771639"/>
            <a:ext cx="27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ea typeface="微软雅黑" pitchFamily="34" charset="-122"/>
              </a:rPr>
              <a:t>电阻的测量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gray">
          <a:xfrm>
            <a:off x="3078260" y="620688"/>
            <a:ext cx="3365948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一、电阻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09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2736304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>
                <a:latin typeface="微软雅黑" pitchFamily="34" charset="-122"/>
              </a:rPr>
              <a:t>电位器也叫可调电阻器，有三个引出端：其中两个引出端为固定（</a:t>
            </a:r>
            <a:r>
              <a:rPr lang="en-US" altLang="zh-CN" sz="2400" dirty="0">
                <a:latin typeface="微软雅黑" pitchFamily="34" charset="-122"/>
              </a:rPr>
              <a:t>A</a:t>
            </a:r>
            <a:r>
              <a:rPr lang="zh-CN" altLang="en-US" sz="2400" dirty="0">
                <a:latin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</a:rPr>
              <a:t>C</a:t>
            </a:r>
            <a:r>
              <a:rPr lang="zh-CN" altLang="en-US" sz="2400" dirty="0">
                <a:latin typeface="微软雅黑" pitchFamily="34" charset="-122"/>
              </a:rPr>
              <a:t>）端，固定端之间的电阻值是固定的；另一个是滑动（</a:t>
            </a:r>
            <a:r>
              <a:rPr lang="en-US" altLang="zh-CN" sz="2400" dirty="0">
                <a:latin typeface="微软雅黑" pitchFamily="34" charset="-122"/>
              </a:rPr>
              <a:t>B</a:t>
            </a:r>
            <a:r>
              <a:rPr lang="zh-CN" altLang="en-US" sz="2400" dirty="0">
                <a:latin typeface="微软雅黑" pitchFamily="34" charset="-122"/>
              </a:rPr>
              <a:t>）端（也称中心抽头），滑动端可以在固定端之间的电阻体上滑动，使其与固定端之间的电阻发生变化。</a:t>
            </a:r>
          </a:p>
          <a:p>
            <a:endParaRPr lang="en-US" altLang="zh-CN" sz="2400" dirty="0" smtClean="0">
              <a:latin typeface="微软雅黑" pitchFamily="3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7160" y="1413356"/>
            <a:ext cx="252028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1. </a:t>
            </a:r>
            <a:r>
              <a:rPr lang="zh-CN" altLang="en-US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认识电位器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40" y="3905250"/>
            <a:ext cx="2360613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7904" y="5839565"/>
            <a:ext cx="27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ea typeface="微软雅黑" pitchFamily="34" charset="-122"/>
              </a:rPr>
              <a:t>电位器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078260" y="620688"/>
            <a:ext cx="3365948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电位器</a:t>
            </a:r>
          </a:p>
        </p:txBody>
      </p:sp>
    </p:spTree>
    <p:extLst>
      <p:ext uri="{BB962C8B-B14F-4D97-AF65-F5344CB8AC3E}">
        <p14:creationId xmlns:p14="http://schemas.microsoft.com/office/powerpoint/2010/main" val="5525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7160" y="1413357"/>
            <a:ext cx="321275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2</a:t>
            </a: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. </a:t>
            </a:r>
            <a:r>
              <a:rPr lang="zh-CN" altLang="en-US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电位器的质量判别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471067" y="2190371"/>
            <a:ext cx="4316957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   ①用万用表欧姆档测量电位器的两个固定端（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）的电阻，其阻值应为电位器的标称值或接近其标称值。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  ②测量某一固定端和滑动端（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或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）之间的电阻，反复慢慢旋转电位器转轴。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  观察指针是否连续均匀变化。如果指针不动或跳动说明电位器有问题或损坏。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04862"/>
            <a:ext cx="342900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4128" y="5714413"/>
            <a:ext cx="27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ea typeface="微软雅黑" pitchFamily="34" charset="-122"/>
              </a:rPr>
              <a:t>电位器的质量判别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gray">
          <a:xfrm>
            <a:off x="3078260" y="620688"/>
            <a:ext cx="3365948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电位器</a:t>
            </a:r>
          </a:p>
        </p:txBody>
      </p:sp>
    </p:spTree>
    <p:extLst>
      <p:ext uri="{BB962C8B-B14F-4D97-AF65-F5344CB8AC3E}">
        <p14:creationId xmlns:p14="http://schemas.microsoft.com/office/powerpoint/2010/main" val="28993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2736304"/>
          </a:xfrm>
        </p:spPr>
        <p:txBody>
          <a:bodyPr/>
          <a:lstStyle/>
          <a:p>
            <a:pPr indent="0">
              <a:lnSpc>
                <a:spcPct val="150000"/>
              </a:lnSpc>
              <a:buFontTx/>
              <a:buNone/>
            </a:pPr>
            <a:r>
              <a:rPr lang="zh-CN" altLang="en-US" sz="2400" dirty="0">
                <a:latin typeface="微软雅黑" pitchFamily="34" charset="-122"/>
              </a:rPr>
              <a:t>任何两个互相靠近而又彼此绝缘的导体都可构成电容器。组成电容器的两个导体叫做极板，极板中间的物质叫做电介质。常见电容器的电介质有空气、纸、油、云母、塑料及陶瓷等。</a:t>
            </a:r>
          </a:p>
          <a:p>
            <a:endParaRPr lang="en-US" altLang="zh-CN" sz="2400" dirty="0" smtClean="0">
              <a:latin typeface="微软雅黑" pitchFamily="3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7584" y="1484784"/>
            <a:ext cx="252028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1. </a:t>
            </a:r>
            <a:r>
              <a:rPr lang="zh-CN" altLang="en-US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认识电容器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3078260" y="620688"/>
            <a:ext cx="3365948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三、电容器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45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620688"/>
            <a:ext cx="455605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直流稳压电源的组装</a:t>
            </a:r>
          </a:p>
        </p:txBody>
      </p:sp>
      <p:sp>
        <p:nvSpPr>
          <p:cNvPr id="4102" name="标题 7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/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知识目标：</a:t>
            </a:r>
          </a:p>
        </p:txBody>
      </p:sp>
      <p:sp>
        <p:nvSpPr>
          <p:cNvPr id="4103" name="内容占位符 14"/>
          <p:cNvSpPr>
            <a:spLocks noGrp="1"/>
          </p:cNvSpPr>
          <p:nvPr>
            <p:ph idx="1"/>
          </p:nvPr>
        </p:nvSpPr>
        <p:spPr>
          <a:xfrm>
            <a:off x="467544" y="2420888"/>
            <a:ext cx="8291512" cy="383222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 dirty="0">
                <a:latin typeface="微软雅黑" pitchFamily="34" charset="-122"/>
              </a:rPr>
              <a:t>认识电子整机装配中常用元器件的识别与检测</a:t>
            </a:r>
            <a:r>
              <a:rPr lang="zh-CN" altLang="en-US" sz="2400" dirty="0" smtClean="0">
                <a:latin typeface="微软雅黑" pitchFamily="34" charset="-122"/>
              </a:rPr>
              <a:t>方法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 dirty="0">
                <a:latin typeface="微软雅黑" pitchFamily="34" charset="-122"/>
              </a:rPr>
              <a:t>认识</a:t>
            </a:r>
            <a:r>
              <a:rPr lang="en-US" altLang="zh-CN" sz="2400" dirty="0">
                <a:latin typeface="微软雅黑" pitchFamily="34" charset="-122"/>
              </a:rPr>
              <a:t>PCB</a:t>
            </a:r>
            <a:r>
              <a:rPr lang="zh-CN" altLang="en-US" sz="2400" dirty="0">
                <a:latin typeface="微软雅黑" pitchFamily="34" charset="-122"/>
              </a:rPr>
              <a:t>板并了解相关元件的</a:t>
            </a:r>
            <a:r>
              <a:rPr lang="zh-CN" altLang="en-US" sz="2400" dirty="0" smtClean="0">
                <a:latin typeface="微软雅黑" pitchFamily="34" charset="-122"/>
              </a:rPr>
              <a:t>封装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 dirty="0">
                <a:latin typeface="微软雅黑" pitchFamily="34" charset="-122"/>
              </a:rPr>
              <a:t>掌握电路的焊接</a:t>
            </a:r>
            <a:r>
              <a:rPr lang="zh-CN" altLang="en-US" sz="2400" dirty="0" smtClean="0">
                <a:latin typeface="微软雅黑" pitchFamily="34" charset="-122"/>
              </a:rPr>
              <a:t>技术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 dirty="0">
                <a:latin typeface="微软雅黑" pitchFamily="34" charset="-122"/>
              </a:rPr>
              <a:t>了解稳压电路的工作</a:t>
            </a:r>
            <a:r>
              <a:rPr lang="zh-CN" altLang="en-US" sz="2400" dirty="0" smtClean="0">
                <a:latin typeface="微软雅黑" pitchFamily="34" charset="-122"/>
              </a:rPr>
              <a:t>原理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 dirty="0">
                <a:latin typeface="微软雅黑" pitchFamily="34" charset="-122"/>
              </a:rPr>
              <a:t>能够初步根据电路故障现象进行故障原因的分析与排除</a:t>
            </a:r>
            <a:endParaRPr lang="en-US" altLang="zh-CN" sz="2400" dirty="0">
              <a:latin typeface="微软雅黑" pitchFamily="34" charset="-122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altLang="zh-CN" sz="2400" dirty="0">
              <a:solidFill>
                <a:schemeClr val="bg1"/>
              </a:solidFill>
              <a:latin typeface="微软雅黑" pitchFamily="34" charset="-122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altLang="zh-CN" sz="2400" dirty="0">
              <a:solidFill>
                <a:schemeClr val="bg1"/>
              </a:solidFill>
              <a:latin typeface="微软雅黑" pitchFamily="34" charset="-122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altLang="zh-CN" sz="2400" dirty="0">
              <a:solidFill>
                <a:schemeClr val="bg1"/>
              </a:solidFill>
              <a:latin typeface="微软雅黑" pitchFamily="34" charset="-122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altLang="zh-CN" sz="2400" dirty="0">
              <a:solidFill>
                <a:schemeClr val="bg1"/>
              </a:solidFill>
              <a:latin typeface="微软雅黑" pitchFamily="34" charset="-122"/>
            </a:endParaRPr>
          </a:p>
          <a:p>
            <a:pPr marL="0" indent="0">
              <a:buClr>
                <a:srgbClr val="FF0000"/>
              </a:buClr>
              <a:buNone/>
            </a:pPr>
            <a:endParaRPr lang="zh-CN" altLang="en-US" sz="2400" dirty="0" smtClean="0">
              <a:solidFill>
                <a:srgbClr val="FF0000"/>
              </a:solidFill>
              <a:latin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7784" y="908720"/>
            <a:ext cx="4392488" cy="360040"/>
          </a:xfrm>
        </p:spPr>
        <p:txBody>
          <a:bodyPr/>
          <a:lstStyle/>
          <a:p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常用电容器的外形、特点及常用电路符号</a:t>
            </a:r>
            <a:endParaRPr lang="zh-CN" altLang="en-US" sz="1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966046" cy="498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0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889356"/>
            <a:ext cx="8424936" cy="1944216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 sz="2400" dirty="0">
                <a:latin typeface="微软雅黑" pitchFamily="34" charset="-122"/>
              </a:rPr>
              <a:t> </a:t>
            </a:r>
            <a:r>
              <a:rPr kumimoji="1" lang="zh-CN" altLang="en-US" sz="2400" dirty="0" smtClean="0">
                <a:latin typeface="微软雅黑" pitchFamily="34" charset="-122"/>
              </a:rPr>
              <a:t>（</a:t>
            </a:r>
            <a:r>
              <a:rPr kumimoji="1" lang="en-US" altLang="zh-CN" sz="2400" dirty="0" smtClean="0">
                <a:latin typeface="微软雅黑" pitchFamily="34" charset="-122"/>
              </a:rPr>
              <a:t>1</a:t>
            </a:r>
            <a:r>
              <a:rPr kumimoji="1" lang="zh-CN" altLang="en-US" sz="2400" dirty="0" smtClean="0">
                <a:latin typeface="微软雅黑" pitchFamily="34" charset="-122"/>
              </a:rPr>
              <a:t>）容量</a:t>
            </a:r>
            <a:r>
              <a:rPr kumimoji="1" lang="zh-CN" altLang="en-US" sz="2400" dirty="0">
                <a:latin typeface="微软雅黑" pitchFamily="34" charset="-122"/>
              </a:rPr>
              <a:t>检测</a:t>
            </a:r>
            <a:br>
              <a:rPr kumimoji="1" lang="zh-CN" altLang="en-US" sz="2400" dirty="0">
                <a:latin typeface="微软雅黑" pitchFamily="34" charset="-122"/>
              </a:rPr>
            </a:br>
            <a:r>
              <a:rPr kumimoji="1" lang="zh-CN" altLang="en-US" sz="2400" dirty="0">
                <a:latin typeface="微软雅黑" pitchFamily="34" charset="-122"/>
              </a:rPr>
              <a:t>   </a:t>
            </a:r>
            <a:r>
              <a:rPr kumimoji="1" lang="zh-CN" altLang="en-US" sz="2400" dirty="0" smtClean="0">
                <a:latin typeface="微软雅黑" pitchFamily="34" charset="-122"/>
              </a:rPr>
              <a:t>用</a:t>
            </a:r>
            <a:r>
              <a:rPr kumimoji="1" lang="zh-CN" altLang="en-US" sz="2400" dirty="0">
                <a:latin typeface="微软雅黑" pitchFamily="34" charset="-122"/>
              </a:rPr>
              <a:t>万用表两个表笔接触电容器两引线（冲放电实验），观察表头摆动估算容量。下表使用</a:t>
            </a:r>
            <a:r>
              <a:rPr kumimoji="1" lang="en-US" altLang="zh-CN" sz="2400" dirty="0">
                <a:latin typeface="微软雅黑" pitchFamily="34" charset="-122"/>
              </a:rPr>
              <a:t>MF</a:t>
            </a:r>
            <a:r>
              <a:rPr kumimoji="1" lang="zh-CN" altLang="en-US" sz="2400" dirty="0">
                <a:latin typeface="微软雅黑" pitchFamily="34" charset="-122"/>
              </a:rPr>
              <a:t>－</a:t>
            </a:r>
            <a:r>
              <a:rPr kumimoji="1" lang="en-US" altLang="zh-CN" sz="2400" dirty="0">
                <a:latin typeface="微软雅黑" pitchFamily="34" charset="-122"/>
              </a:rPr>
              <a:t>7</a:t>
            </a:r>
            <a:r>
              <a:rPr kumimoji="1" lang="zh-CN" altLang="en-US" sz="2400" dirty="0">
                <a:latin typeface="微软雅黑" pitchFamily="34" charset="-122"/>
              </a:rPr>
              <a:t>型万用表（指针式）</a:t>
            </a:r>
            <a:r>
              <a:rPr kumimoji="1" lang="zh-CN" altLang="en-US" sz="2400" dirty="0" smtClean="0">
                <a:latin typeface="微软雅黑" pitchFamily="34" charset="-122"/>
              </a:rPr>
              <a:t>。</a:t>
            </a:r>
            <a:r>
              <a:rPr kumimoji="1" lang="zh-CN" altLang="en-US" sz="2400" dirty="0">
                <a:latin typeface="微软雅黑" pitchFamily="34" charset="-122"/>
              </a:rPr>
              <a:t>数字式表可直接测容量。</a:t>
            </a:r>
          </a:p>
          <a:p>
            <a:pPr marL="0" indent="0">
              <a:buFontTx/>
              <a:buNone/>
            </a:pPr>
            <a:endParaRPr lang="en-US" altLang="zh-CN" sz="2400" dirty="0" smtClean="0">
              <a:latin typeface="微软雅黑" pitchFamily="3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2767" y="1268760"/>
            <a:ext cx="292472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2. </a:t>
            </a:r>
            <a:r>
              <a:rPr lang="zh-CN" altLang="en-US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电容器的测量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8" t="37683" r="16785" b="22925"/>
          <a:stretch>
            <a:fillRect/>
          </a:stretch>
        </p:blipFill>
        <p:spPr bwMode="auto">
          <a:xfrm>
            <a:off x="971550" y="3429000"/>
            <a:ext cx="72009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3078260" y="620688"/>
            <a:ext cx="3365948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三、电容器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57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988840"/>
            <a:ext cx="8229600" cy="1944216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Aft>
                <a:spcPts val="600"/>
              </a:spcAft>
              <a:buNone/>
            </a:pPr>
            <a:r>
              <a:rPr kumimoji="1" lang="zh-CN" altLang="en-US" sz="2000" dirty="0">
                <a:latin typeface="微软雅黑" pitchFamily="34" charset="-122"/>
              </a:rPr>
              <a:t> </a:t>
            </a:r>
            <a:r>
              <a:rPr kumimoji="1" lang="zh-CN" altLang="en-US" sz="2000" dirty="0" smtClean="0">
                <a:latin typeface="微软雅黑" pitchFamily="34" charset="-122"/>
              </a:rPr>
              <a:t>（</a:t>
            </a:r>
            <a:r>
              <a:rPr kumimoji="1" lang="en-US" altLang="zh-CN" sz="2000" dirty="0">
                <a:latin typeface="微软雅黑" pitchFamily="34" charset="-122"/>
              </a:rPr>
              <a:t>2</a:t>
            </a:r>
            <a:r>
              <a:rPr kumimoji="1" lang="zh-CN" altLang="en-US" sz="2000" dirty="0" smtClean="0">
                <a:latin typeface="微软雅黑" pitchFamily="34" charset="-122"/>
              </a:rPr>
              <a:t>）</a:t>
            </a:r>
            <a:r>
              <a:rPr lang="zh-CN" altLang="zh-CN" sz="2000" dirty="0">
                <a:latin typeface="微软雅黑" pitchFamily="34" charset="-122"/>
                <a:sym typeface="宋体" pitchFamily="2" charset="-122"/>
              </a:rPr>
              <a:t>容量在0.01 pF 以上固定电容的检测</a:t>
            </a:r>
            <a:r>
              <a:rPr kumimoji="1" lang="zh-CN" altLang="en-US" sz="2000" dirty="0">
                <a:latin typeface="微软雅黑" pitchFamily="34" charset="-122"/>
              </a:rPr>
              <a:t/>
            </a:r>
            <a:br>
              <a:rPr kumimoji="1" lang="zh-CN" altLang="en-US" sz="2000" dirty="0">
                <a:latin typeface="微软雅黑" pitchFamily="34" charset="-122"/>
              </a:rPr>
            </a:br>
            <a:r>
              <a:rPr kumimoji="1" lang="zh-CN" altLang="en-US" sz="2000" dirty="0" smtClean="0">
                <a:latin typeface="微软雅黑" pitchFamily="34" charset="-122"/>
              </a:rPr>
              <a:t>    </a:t>
            </a:r>
            <a:r>
              <a:rPr lang="zh-CN" altLang="zh-CN" sz="2000" dirty="0" smtClean="0">
                <a:latin typeface="微软雅黑" pitchFamily="34" charset="-122"/>
                <a:sym typeface="宋体" pitchFamily="2" charset="-122"/>
              </a:rPr>
              <a:t>将</a:t>
            </a:r>
            <a:r>
              <a:rPr lang="zh-CN" altLang="zh-CN" sz="2000" dirty="0">
                <a:latin typeface="微软雅黑" pitchFamily="34" charset="-122"/>
                <a:sym typeface="宋体" pitchFamily="2" charset="-122"/>
              </a:rPr>
              <a:t>指针式万用表调至R×10k挡，进行欧姆调零，用万用表的红、黑表笔分别接触电容的两个引脚，观察万用表指针的变化。</a:t>
            </a:r>
            <a:endParaRPr lang="en-US" altLang="zh-CN" sz="2000" dirty="0">
              <a:latin typeface="微软雅黑" pitchFamily="34" charset="-122"/>
              <a:sym typeface="宋体" pitchFamily="2" charset="-122"/>
            </a:endParaRPr>
          </a:p>
          <a:p>
            <a:pPr marL="0" indent="0" eaLnBrk="1" hangingPunct="1">
              <a:lnSpc>
                <a:spcPct val="125000"/>
              </a:lnSpc>
              <a:spcAft>
                <a:spcPts val="600"/>
              </a:spcAft>
              <a:buNone/>
            </a:pPr>
            <a:r>
              <a:rPr lang="en-US" altLang="zh-CN" sz="2000" dirty="0">
                <a:latin typeface="微软雅黑" pitchFamily="34" charset="-122"/>
                <a:sym typeface="宋体" pitchFamily="2" charset="-122"/>
              </a:rPr>
              <a:t>    </a:t>
            </a:r>
            <a:r>
              <a:rPr lang="zh-CN" altLang="zh-CN" sz="2000" dirty="0">
                <a:latin typeface="微软雅黑" pitchFamily="34" charset="-122"/>
                <a:sym typeface="宋体" pitchFamily="2" charset="-122"/>
              </a:rPr>
              <a:t>如果表笔接通瞬间，万用表的指针向右微小摆动，然后又回到无穷大处，调换表笔后，再次测量，指针也向右摆动后返回无穷大处，则可以判断该电容正常；如果表笔接通瞬间，万用表的指针摆动至“0”附近，则可以判断该电容被击穿或严重漏电；如果表笔接通瞬间，指针摆动后不再回至无穷大处，则可判断该电容漏电；如果两次万用表指针均不摆动，则可以判断该电容已开路。</a:t>
            </a:r>
          </a:p>
          <a:p>
            <a:pPr indent="0">
              <a:buNone/>
            </a:pPr>
            <a:endParaRPr lang="en-US" altLang="zh-CN" sz="2000" dirty="0" smtClean="0">
              <a:latin typeface="微软雅黑" pitchFamily="34" charset="-122"/>
            </a:endParaRPr>
          </a:p>
          <a:p>
            <a:pPr marL="0" indent="0">
              <a:buNone/>
            </a:pPr>
            <a:endParaRPr lang="zh-CN" altLang="en-US" sz="2000" dirty="0">
              <a:latin typeface="微软雅黑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7160" y="1397966"/>
            <a:ext cx="292472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2. </a:t>
            </a:r>
            <a:r>
              <a:rPr lang="zh-CN" altLang="en-US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电容器的测量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3078260" y="620688"/>
            <a:ext cx="3365948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三、电容器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8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988840"/>
            <a:ext cx="8229600" cy="1944216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Aft>
                <a:spcPts val="600"/>
              </a:spcAft>
              <a:buNone/>
            </a:pPr>
            <a:r>
              <a:rPr kumimoji="1" lang="zh-CN" altLang="en-US" sz="2400" dirty="0">
                <a:latin typeface="微软雅黑" pitchFamily="34" charset="-122"/>
              </a:rPr>
              <a:t> </a:t>
            </a:r>
            <a:r>
              <a:rPr kumimoji="1" lang="zh-CN" altLang="en-US" sz="2400" dirty="0" smtClean="0">
                <a:latin typeface="微软雅黑" pitchFamily="34" charset="-122"/>
              </a:rPr>
              <a:t>（</a:t>
            </a:r>
            <a:r>
              <a:rPr kumimoji="1" lang="en-US" altLang="zh-CN" sz="2400" dirty="0" smtClean="0">
                <a:latin typeface="微软雅黑" pitchFamily="34" charset="-122"/>
              </a:rPr>
              <a:t>3</a:t>
            </a:r>
            <a:r>
              <a:rPr kumimoji="1" lang="zh-CN" altLang="en-US" sz="2400" dirty="0" smtClean="0">
                <a:latin typeface="微软雅黑" pitchFamily="34" charset="-122"/>
              </a:rPr>
              <a:t>）</a:t>
            </a:r>
            <a:r>
              <a:rPr lang="zh-CN" altLang="zh-CN" sz="2400" dirty="0">
                <a:latin typeface="微软雅黑" pitchFamily="34" charset="-122"/>
                <a:sym typeface="宋体" pitchFamily="2" charset="-122"/>
              </a:rPr>
              <a:t>容量小于0.01 pF 的固定电容的检测</a:t>
            </a:r>
          </a:p>
          <a:p>
            <a:pPr marL="0" indent="0" eaLnBrk="1" hangingPunct="1">
              <a:lnSpc>
                <a:spcPct val="125000"/>
              </a:lnSpc>
              <a:buNone/>
            </a:pPr>
            <a:r>
              <a:rPr lang="zh-CN" altLang="zh-CN" sz="2400" dirty="0">
                <a:latin typeface="微软雅黑" pitchFamily="34" charset="-122"/>
                <a:sym typeface="宋体" pitchFamily="2" charset="-122"/>
              </a:rPr>
              <a:t>用万用表进行测量，只能检查其是否有漏电、内部短路或击穿现象。</a:t>
            </a:r>
          </a:p>
          <a:p>
            <a:pPr marL="0" indent="0" eaLnBrk="1" hangingPunct="1">
              <a:lnSpc>
                <a:spcPct val="125000"/>
              </a:lnSpc>
              <a:buNone/>
            </a:pPr>
            <a:r>
              <a:rPr lang="en-US" altLang="zh-CN" sz="2400" dirty="0">
                <a:latin typeface="微软雅黑" pitchFamily="34" charset="-122"/>
                <a:sym typeface="宋体" pitchFamily="2" charset="-122"/>
              </a:rPr>
              <a:t>   </a:t>
            </a:r>
            <a:r>
              <a:rPr lang="zh-CN" altLang="zh-CN" sz="2400" dirty="0">
                <a:latin typeface="微软雅黑" pitchFamily="34" charset="-122"/>
                <a:sym typeface="宋体" pitchFamily="2" charset="-122"/>
              </a:rPr>
              <a:t>测量时选用万用表R×10k 挡，将两表笔分别任意接电容的两个引脚，阻值应为无穷大。如果测出阻值为零，则可以判定该电容漏电损坏或内部击穿。</a:t>
            </a:r>
            <a:endParaRPr lang="en-US" altLang="zh-CN" sz="2400" dirty="0">
              <a:latin typeface="微软雅黑" pitchFamily="34" charset="-122"/>
              <a:sym typeface="宋体" pitchFamily="2" charset="-122"/>
            </a:endParaRPr>
          </a:p>
          <a:p>
            <a:pPr eaLnBrk="1" hangingPunct="1">
              <a:lnSpc>
                <a:spcPct val="125000"/>
              </a:lnSpc>
              <a:spcAft>
                <a:spcPts val="600"/>
              </a:spcAft>
            </a:pPr>
            <a:r>
              <a:rPr kumimoji="1" lang="zh-CN" altLang="en-US" sz="2400" dirty="0">
                <a:latin typeface="微软雅黑" pitchFamily="34" charset="-122"/>
              </a:rPr>
              <a:t/>
            </a:r>
            <a:br>
              <a:rPr kumimoji="1" lang="zh-CN" altLang="en-US" sz="2400" dirty="0">
                <a:latin typeface="微软雅黑" pitchFamily="34" charset="-122"/>
              </a:rPr>
            </a:br>
            <a:endParaRPr lang="en-US" altLang="zh-CN" sz="2400" dirty="0" smtClean="0">
              <a:latin typeface="微软雅黑" pitchFamily="34" charset="-122"/>
            </a:endParaRPr>
          </a:p>
          <a:p>
            <a:endParaRPr lang="zh-CN" altLang="en-US" sz="2400" dirty="0">
              <a:latin typeface="微软雅黑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7160" y="1397968"/>
            <a:ext cx="292472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2. </a:t>
            </a:r>
            <a:r>
              <a:rPr lang="zh-CN" altLang="en-US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电容器的测量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3078260" y="620688"/>
            <a:ext cx="3365948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三、电容器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0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988840"/>
            <a:ext cx="8229600" cy="1944216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Aft>
                <a:spcPts val="600"/>
              </a:spcAft>
              <a:buNone/>
            </a:pPr>
            <a:r>
              <a:rPr kumimoji="1" lang="zh-CN" altLang="en-US" sz="2400" dirty="0">
                <a:latin typeface="微软雅黑" pitchFamily="34" charset="-122"/>
              </a:rPr>
              <a:t> </a:t>
            </a:r>
            <a:r>
              <a:rPr kumimoji="1" lang="zh-CN" altLang="en-US" sz="2400" dirty="0" smtClean="0">
                <a:latin typeface="微软雅黑" pitchFamily="34" charset="-122"/>
              </a:rPr>
              <a:t>（</a:t>
            </a:r>
            <a:r>
              <a:rPr kumimoji="1" lang="en-US" altLang="zh-CN" sz="2400" dirty="0">
                <a:latin typeface="微软雅黑" pitchFamily="34" charset="-122"/>
              </a:rPr>
              <a:t>4</a:t>
            </a:r>
            <a:r>
              <a:rPr kumimoji="1" lang="zh-CN" altLang="en-US" sz="2400" dirty="0" smtClean="0">
                <a:latin typeface="微软雅黑" pitchFamily="34" charset="-122"/>
              </a:rPr>
              <a:t>）</a:t>
            </a:r>
            <a:r>
              <a:rPr lang="zh-CN" altLang="en-US" sz="2400" dirty="0">
                <a:latin typeface="微软雅黑" pitchFamily="34" charset="-122"/>
              </a:rPr>
              <a:t>电解电容的</a:t>
            </a:r>
            <a:r>
              <a:rPr lang="zh-CN" altLang="en-US" sz="2400" dirty="0" smtClean="0">
                <a:latin typeface="微软雅黑" pitchFamily="34" charset="-122"/>
              </a:rPr>
              <a:t>检测</a:t>
            </a:r>
            <a:endParaRPr lang="zh-CN" altLang="zh-CN" sz="2400" dirty="0">
              <a:latin typeface="微软雅黑" pitchFamily="34" charset="-122"/>
              <a:sym typeface="宋体" pitchFamily="2" charset="-122"/>
            </a:endParaRPr>
          </a:p>
          <a:p>
            <a:pPr marL="0" indent="0" eaLnBrk="1" hangingPunct="1">
              <a:lnSpc>
                <a:spcPct val="125000"/>
              </a:lnSpc>
              <a:buNone/>
            </a:pPr>
            <a:r>
              <a:rPr lang="zh-CN" altLang="en-US" sz="2400" dirty="0">
                <a:latin typeface="微软雅黑" pitchFamily="34" charset="-122"/>
              </a:rPr>
              <a:t>电解电容的容量较一般固定电容大得多，测量时，针对不同容量选用合适的量程。</a:t>
            </a:r>
          </a:p>
          <a:p>
            <a:pPr marL="0" indent="0" eaLnBrk="1" hangingPunct="1">
              <a:lnSpc>
                <a:spcPct val="125000"/>
              </a:lnSpc>
              <a:buNone/>
            </a:pPr>
            <a:r>
              <a:rPr lang="zh-CN" altLang="en-US" sz="2400" dirty="0">
                <a:latin typeface="微软雅黑" pitchFamily="34" charset="-122"/>
              </a:rPr>
              <a:t>   一般情况下，1～47 pF 间的电容，可用R×1k 挡测量；大于47 </a:t>
            </a:r>
            <a:r>
              <a:rPr lang="zh-CN" altLang="en-US" sz="2400" dirty="0" smtClean="0">
                <a:latin typeface="微软雅黑" pitchFamily="34" charset="-122"/>
              </a:rPr>
              <a:t>pF</a:t>
            </a:r>
            <a:r>
              <a:rPr lang="zh-CN" altLang="en-US" sz="2400" dirty="0">
                <a:latin typeface="微软雅黑" pitchFamily="34" charset="-122"/>
              </a:rPr>
              <a:t>的电容可用R×100 挡测量。电容容量越小，电阻挡倍率选择应越大。</a:t>
            </a:r>
          </a:p>
          <a:p>
            <a:pPr eaLnBrk="1" hangingPunct="1">
              <a:lnSpc>
                <a:spcPct val="125000"/>
              </a:lnSpc>
              <a:spcAft>
                <a:spcPts val="600"/>
              </a:spcAft>
            </a:pPr>
            <a:r>
              <a:rPr kumimoji="1" lang="zh-CN" altLang="en-US" sz="2400" dirty="0">
                <a:latin typeface="微软雅黑" pitchFamily="34" charset="-122"/>
              </a:rPr>
              <a:t/>
            </a:r>
            <a:br>
              <a:rPr kumimoji="1" lang="zh-CN" altLang="en-US" sz="2400" dirty="0">
                <a:latin typeface="微软雅黑" pitchFamily="34" charset="-122"/>
              </a:rPr>
            </a:br>
            <a:endParaRPr lang="en-US" altLang="zh-CN" sz="2400" dirty="0" smtClean="0">
              <a:latin typeface="微软雅黑" pitchFamily="3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7160" y="1397968"/>
            <a:ext cx="292472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2. </a:t>
            </a:r>
            <a:r>
              <a:rPr lang="zh-CN" altLang="en-US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电容器的测量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3078260" y="620688"/>
            <a:ext cx="3365948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三、电容器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41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2069" y="1155468"/>
            <a:ext cx="223973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1</a:t>
            </a: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. </a:t>
            </a:r>
            <a:r>
              <a:rPr lang="zh-CN" altLang="en-US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认识二极管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234411"/>
            <a:ext cx="4608513" cy="40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1772816"/>
            <a:ext cx="410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ea typeface="微软雅黑" pitchFamily="34" charset="-122"/>
              </a:rPr>
              <a:t>常用二极管的外形、特点及电路符号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3078260" y="620688"/>
            <a:ext cx="3365948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四、二极管</a:t>
            </a:r>
          </a:p>
        </p:txBody>
      </p:sp>
    </p:spTree>
    <p:extLst>
      <p:ext uri="{BB962C8B-B14F-4D97-AF65-F5344CB8AC3E}">
        <p14:creationId xmlns:p14="http://schemas.microsoft.com/office/powerpoint/2010/main" val="19886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7544" y="1340768"/>
            <a:ext cx="2455755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2. </a:t>
            </a:r>
            <a:r>
              <a:rPr lang="zh-CN" altLang="en-US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二极管的测量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1944216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Aft>
                <a:spcPts val="600"/>
              </a:spcAft>
              <a:buNone/>
            </a:pPr>
            <a:r>
              <a:rPr kumimoji="1" lang="zh-CN" altLang="en-US" sz="2000" dirty="0">
                <a:latin typeface="微软雅黑" pitchFamily="34" charset="-122"/>
              </a:rPr>
              <a:t> </a:t>
            </a:r>
            <a:r>
              <a:rPr kumimoji="1" lang="zh-CN" altLang="en-US" sz="2000" dirty="0" smtClean="0">
                <a:latin typeface="微软雅黑" pitchFamily="34" charset="-122"/>
              </a:rPr>
              <a:t>（</a:t>
            </a:r>
            <a:r>
              <a:rPr kumimoji="1" lang="en-US" altLang="zh-CN" sz="2000" dirty="0" smtClean="0">
                <a:latin typeface="微软雅黑" pitchFamily="34" charset="-122"/>
              </a:rPr>
              <a:t>1</a:t>
            </a:r>
            <a:r>
              <a:rPr kumimoji="1" lang="zh-CN" altLang="en-US" sz="2000" dirty="0" smtClean="0">
                <a:latin typeface="微软雅黑" pitchFamily="34" charset="-122"/>
              </a:rPr>
              <a:t>）判断二极管的正、负极</a:t>
            </a:r>
            <a:endParaRPr kumimoji="1" lang="en-US" altLang="zh-CN" sz="2000" dirty="0" smtClean="0">
              <a:latin typeface="微软雅黑" pitchFamily="34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微软雅黑" pitchFamily="34" charset="-122"/>
              </a:rPr>
              <a:t> </a:t>
            </a:r>
            <a:r>
              <a:rPr lang="zh-CN" altLang="en-US" sz="2000" dirty="0" smtClean="0">
                <a:latin typeface="微软雅黑" pitchFamily="34" charset="-122"/>
              </a:rPr>
              <a:t>从外观上看，二极管两端中有一端有白色或黑色的色环，此端就为二极管的负极及</a:t>
            </a:r>
            <a:r>
              <a:rPr lang="en-US" altLang="zh-CN" sz="2000" dirty="0" smtClean="0">
                <a:latin typeface="微软雅黑" pitchFamily="34" charset="-122"/>
              </a:rPr>
              <a:t>N</a:t>
            </a:r>
            <a:r>
              <a:rPr lang="zh-CN" altLang="en-US" sz="2000" dirty="0" smtClean="0">
                <a:latin typeface="微软雅黑" pitchFamily="34" charset="-122"/>
              </a:rPr>
              <a:t>极。</a:t>
            </a:r>
            <a:endParaRPr lang="en-US" altLang="zh-CN" sz="2000" dirty="0" smtClean="0">
              <a:latin typeface="微软雅黑" pitchFamily="34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dirty="0">
                <a:latin typeface="微软雅黑" pitchFamily="34" charset="-122"/>
              </a:rPr>
              <a:t>将万用表置于</a:t>
            </a:r>
            <a:r>
              <a:rPr lang="en-US" altLang="zh-CN" sz="2000" dirty="0">
                <a:latin typeface="微软雅黑" pitchFamily="34" charset="-122"/>
              </a:rPr>
              <a:t>R×1K</a:t>
            </a:r>
            <a:r>
              <a:rPr lang="zh-CN" altLang="en-US" sz="2000" dirty="0">
                <a:latin typeface="微软雅黑" pitchFamily="34" charset="-122"/>
              </a:rPr>
              <a:t>挡或</a:t>
            </a:r>
            <a:r>
              <a:rPr lang="en-US" altLang="zh-CN" sz="2000" dirty="0">
                <a:latin typeface="微软雅黑" pitchFamily="34" charset="-122"/>
              </a:rPr>
              <a:t>R×100</a:t>
            </a:r>
            <a:r>
              <a:rPr lang="zh-CN" altLang="en-US" sz="2000" dirty="0">
                <a:latin typeface="微软雅黑" pitchFamily="34" charset="-122"/>
              </a:rPr>
              <a:t>挡，测二极管的电阻值，如果测得的阻值较小，表明是正向电阻，此时黑表笔所接触的一端为二极管的正极，红表笔所接触的一端为负极。如所测得的阻值很大，则表明为反向电阻值，此时红表笔所接触的一端为正极，另一端为负极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zh-CN" altLang="en-US" sz="2000" dirty="0">
              <a:latin typeface="微软雅黑" pitchFamily="34" charset="-122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3078260" y="620688"/>
            <a:ext cx="3365948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四、二极管</a:t>
            </a:r>
          </a:p>
        </p:txBody>
      </p:sp>
    </p:spTree>
    <p:extLst>
      <p:ext uri="{BB962C8B-B14F-4D97-AF65-F5344CB8AC3E}">
        <p14:creationId xmlns:p14="http://schemas.microsoft.com/office/powerpoint/2010/main" val="17936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9552" y="1268760"/>
            <a:ext cx="2455755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2. </a:t>
            </a:r>
            <a:r>
              <a:rPr lang="zh-CN" altLang="en-US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二极管的测量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251520" y="1844824"/>
            <a:ext cx="3744416" cy="1944216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Aft>
                <a:spcPts val="600"/>
              </a:spcAft>
              <a:buNone/>
            </a:pPr>
            <a:r>
              <a:rPr kumimoji="1" lang="zh-CN" altLang="en-US" sz="2000" dirty="0">
                <a:latin typeface="微软雅黑" pitchFamily="34" charset="-122"/>
              </a:rPr>
              <a:t> </a:t>
            </a:r>
            <a:r>
              <a:rPr kumimoji="1" lang="zh-CN" altLang="en-US" sz="2000" dirty="0" smtClean="0">
                <a:latin typeface="微软雅黑" pitchFamily="34" charset="-122"/>
              </a:rPr>
              <a:t>（</a:t>
            </a:r>
            <a:r>
              <a:rPr kumimoji="1" lang="en-US" altLang="zh-CN" sz="2000" dirty="0">
                <a:latin typeface="微软雅黑" pitchFamily="34" charset="-122"/>
              </a:rPr>
              <a:t>2</a:t>
            </a:r>
            <a:r>
              <a:rPr kumimoji="1" lang="zh-CN" altLang="en-US" sz="2000" dirty="0" smtClean="0">
                <a:latin typeface="微软雅黑" pitchFamily="34" charset="-122"/>
              </a:rPr>
              <a:t>）判断二极管的好坏</a:t>
            </a:r>
            <a:endParaRPr kumimoji="1" lang="en-US" altLang="zh-CN" sz="2000" dirty="0" smtClean="0">
              <a:latin typeface="微软雅黑" pitchFamily="34" charset="-122"/>
            </a:endParaRPr>
          </a:p>
          <a:p>
            <a:pPr marL="0" indent="0" eaLnBrk="1" hangingPunct="1">
              <a:lnSpc>
                <a:spcPct val="125000"/>
              </a:lnSpc>
              <a:spcAft>
                <a:spcPts val="600"/>
              </a:spcAft>
              <a:buNone/>
            </a:pPr>
            <a:r>
              <a:rPr lang="zh-CN" altLang="zh-CN" sz="2000" dirty="0">
                <a:latin typeface="微软雅黑" pitchFamily="34" charset="-122"/>
              </a:rPr>
              <a:t>对于正常的锗材料的二极管的正向电阻应为几百欧～千欧，反向电阻应为几百千欧以上。对于硅材料的二极管的正向阻值应为几千欧，反向电阻接近“∞”。总之，不论何</a:t>
            </a:r>
            <a:r>
              <a:rPr lang="zh-CN" altLang="en-US" sz="2000" dirty="0">
                <a:latin typeface="微软雅黑" pitchFamily="34" charset="-122"/>
              </a:rPr>
              <a:t>种材料的二极管，正、反向阻值相差越多表明二极管的性能越好。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17133"/>
            <a:ext cx="4042500" cy="324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16"/>
          <p:cNvSpPr>
            <a:spLocks noChangeArrowheads="1"/>
          </p:cNvSpPr>
          <p:nvPr/>
        </p:nvSpPr>
        <p:spPr bwMode="auto">
          <a:xfrm>
            <a:off x="4139952" y="5047755"/>
            <a:ext cx="25442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）二极管的正向电阻小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569067" y="5047755"/>
            <a:ext cx="25557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zh-CN" sz="1600" dirty="0">
                <a:solidFill>
                  <a:srgbClr val="231F20"/>
                </a:solidFill>
                <a:latin typeface="Calibri" pitchFamily="34" charset="0"/>
                <a:ea typeface="微软雅黑" pitchFamily="34" charset="-122"/>
              </a:rPr>
              <a:t>（</a:t>
            </a:r>
            <a:r>
              <a:rPr lang="en-US" altLang="zh-CN" sz="1600" dirty="0">
                <a:solidFill>
                  <a:srgbClr val="231F20"/>
                </a:solidFill>
                <a:latin typeface="Calibri" pitchFamily="34" charset="0"/>
                <a:ea typeface="微软雅黑" pitchFamily="34" charset="-122"/>
              </a:rPr>
              <a:t>b</a:t>
            </a:r>
            <a:r>
              <a:rPr lang="zh-CN" altLang="en-US" sz="1600" dirty="0">
                <a:solidFill>
                  <a:srgbClr val="231F20"/>
                </a:solidFill>
                <a:latin typeface="Calibri" pitchFamily="34" charset="0"/>
                <a:ea typeface="微软雅黑" pitchFamily="34" charset="-122"/>
              </a:rPr>
              <a:t>）二极管的反向电阻大</a:t>
            </a:r>
            <a:endParaRPr lang="zh-CN" altLang="en-US" sz="1600" dirty="0">
              <a:ea typeface="微软雅黑" pitchFamily="34" charset="-122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gray">
          <a:xfrm>
            <a:off x="3078260" y="620688"/>
            <a:ext cx="3365948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四、二极管</a:t>
            </a:r>
          </a:p>
        </p:txBody>
      </p:sp>
    </p:spTree>
    <p:extLst>
      <p:ext uri="{BB962C8B-B14F-4D97-AF65-F5344CB8AC3E}">
        <p14:creationId xmlns:p14="http://schemas.microsoft.com/office/powerpoint/2010/main" val="21386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55576" y="1556792"/>
            <a:ext cx="316835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3</a:t>
            </a: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. </a:t>
            </a:r>
            <a:r>
              <a:rPr lang="zh-CN" altLang="en-US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光敏二极管的检测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11560" y="2204864"/>
            <a:ext cx="8208912" cy="345638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 smtClean="0">
                <a:latin typeface="微软雅黑" pitchFamily="34" charset="-122"/>
              </a:rPr>
              <a:t>       用</a:t>
            </a:r>
            <a:r>
              <a:rPr lang="zh-CN" altLang="en-US" sz="2000" dirty="0">
                <a:latin typeface="微软雅黑" pitchFamily="34" charset="-122"/>
              </a:rPr>
              <a:t>黑布或黑纸遮住光敏二极管的光信号接收窗口，将万用表置于</a:t>
            </a:r>
            <a:r>
              <a:rPr lang="en-US" altLang="zh-CN" sz="2000" i="1" dirty="0">
                <a:latin typeface="微软雅黑" pitchFamily="34" charset="-122"/>
              </a:rPr>
              <a:t> R</a:t>
            </a:r>
            <a:r>
              <a:rPr lang="en-US" altLang="zh-CN" sz="2000" dirty="0">
                <a:latin typeface="微软雅黑" pitchFamily="34" charset="-122"/>
              </a:rPr>
              <a:t>×1k </a:t>
            </a:r>
            <a:r>
              <a:rPr lang="zh-CN" altLang="en-US" sz="2000" dirty="0">
                <a:latin typeface="微软雅黑" pitchFamily="34" charset="-122"/>
              </a:rPr>
              <a:t>挡测量光敏二极管的正、反向电阻值，正常时正向电阻在几千</a:t>
            </a:r>
            <a:r>
              <a:rPr lang="en-US" altLang="zh-CN" sz="2000" dirty="0">
                <a:latin typeface="微软雅黑" pitchFamily="34" charset="-122"/>
              </a:rPr>
              <a:t>Ω—20  </a:t>
            </a:r>
            <a:r>
              <a:rPr lang="en-US" altLang="zh-CN" sz="2000" dirty="0" err="1">
                <a:latin typeface="微软雅黑" pitchFamily="34" charset="-122"/>
              </a:rPr>
              <a:t>kΩ</a:t>
            </a:r>
            <a:r>
              <a:rPr lang="zh-CN" altLang="en-US" sz="2000" dirty="0">
                <a:latin typeface="微软雅黑" pitchFamily="34" charset="-122"/>
              </a:rPr>
              <a:t>之间，反向电阻为无穷大。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 smtClean="0">
                <a:latin typeface="微软雅黑" pitchFamily="34" charset="-122"/>
              </a:rPr>
              <a:t>       再</a:t>
            </a:r>
            <a:r>
              <a:rPr lang="zh-CN" altLang="en-US" sz="2000" dirty="0">
                <a:latin typeface="微软雅黑" pitchFamily="34" charset="-122"/>
              </a:rPr>
              <a:t>去掉黑纸或黑布，使光源对准光信号接收窗口，然后观察其正反向电阻的变化，正常时正反向电阻值均应变小，阻值变化越大，说明光敏二极管的灵敏度越高。 </a:t>
            </a:r>
            <a:r>
              <a:rPr kumimoji="1" lang="zh-CN" altLang="en-US" sz="2000" dirty="0">
                <a:latin typeface="微软雅黑" pitchFamily="34" charset="-122"/>
              </a:rPr>
              <a:t>　　</a:t>
            </a:r>
            <a:endParaRPr lang="zh-CN" altLang="en-US" sz="2000" dirty="0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3078260" y="620688"/>
            <a:ext cx="3365948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四、二极管</a:t>
            </a:r>
          </a:p>
        </p:txBody>
      </p:sp>
    </p:spTree>
    <p:extLst>
      <p:ext uri="{BB962C8B-B14F-4D97-AF65-F5344CB8AC3E}">
        <p14:creationId xmlns:p14="http://schemas.microsoft.com/office/powerpoint/2010/main" val="17873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0647" y="1351599"/>
            <a:ext cx="3391859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4. </a:t>
            </a:r>
            <a:r>
              <a:rPr lang="zh-CN" altLang="en-US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光敏二极管的检测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19442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000" dirty="0" smtClean="0">
                <a:latin typeface="微软雅黑" pitchFamily="34" charset="-122"/>
              </a:rPr>
              <a:t>       在</a:t>
            </a:r>
            <a:r>
              <a:rPr kumimoji="1" lang="zh-CN" altLang="en-US" sz="2000" dirty="0">
                <a:latin typeface="微软雅黑" pitchFamily="34" charset="-122"/>
              </a:rPr>
              <a:t>万用表外部附接一节</a:t>
            </a:r>
            <a:r>
              <a:rPr kumimoji="1" lang="en-US" altLang="zh-CN" sz="2000" dirty="0">
                <a:latin typeface="微软雅黑" pitchFamily="34" charset="-122"/>
              </a:rPr>
              <a:t>1.5V</a:t>
            </a:r>
            <a:r>
              <a:rPr kumimoji="1" lang="zh-CN" altLang="en-US" sz="2000" dirty="0">
                <a:latin typeface="微软雅黑" pitchFamily="34" charset="-122"/>
              </a:rPr>
              <a:t>干电池，将万用表置</a:t>
            </a:r>
            <a:r>
              <a:rPr kumimoji="1" lang="en-US" altLang="zh-CN" sz="2000" dirty="0">
                <a:latin typeface="微软雅黑" pitchFamily="34" charset="-122"/>
              </a:rPr>
              <a:t>R×10</a:t>
            </a:r>
            <a:r>
              <a:rPr kumimoji="1" lang="zh-CN" altLang="en-US" sz="2000" dirty="0">
                <a:latin typeface="微软雅黑" pitchFamily="34" charset="-122"/>
              </a:rPr>
              <a:t>或</a:t>
            </a:r>
            <a:r>
              <a:rPr kumimoji="1" lang="en-US" altLang="zh-CN" sz="2000" dirty="0">
                <a:latin typeface="微软雅黑" pitchFamily="34" charset="-122"/>
              </a:rPr>
              <a:t>R×100</a:t>
            </a:r>
            <a:r>
              <a:rPr kumimoji="1" lang="zh-CN" altLang="en-US" sz="2000" dirty="0">
                <a:latin typeface="微软雅黑" pitchFamily="34" charset="-122"/>
              </a:rPr>
              <a:t>挡。这种接法就相当于给万用表串接上了</a:t>
            </a:r>
            <a:r>
              <a:rPr kumimoji="1" lang="en-US" altLang="zh-CN" sz="2000" dirty="0">
                <a:latin typeface="微软雅黑" pitchFamily="34" charset="-122"/>
              </a:rPr>
              <a:t>1.5V</a:t>
            </a:r>
            <a:r>
              <a:rPr kumimoji="1" lang="zh-CN" altLang="en-US" sz="2000" dirty="0">
                <a:latin typeface="微软雅黑" pitchFamily="34" charset="-122"/>
              </a:rPr>
              <a:t>电压，使检测电压增加至</a:t>
            </a:r>
            <a:r>
              <a:rPr kumimoji="1" lang="en-US" altLang="zh-CN" sz="2000" dirty="0">
                <a:latin typeface="微软雅黑" pitchFamily="34" charset="-122"/>
              </a:rPr>
              <a:t>3V(</a:t>
            </a:r>
            <a:r>
              <a:rPr kumimoji="1" lang="zh-CN" altLang="en-US" sz="2000" dirty="0">
                <a:latin typeface="微软雅黑" pitchFamily="34" charset="-122"/>
              </a:rPr>
              <a:t>发光二极管的开启电压为</a:t>
            </a:r>
            <a:r>
              <a:rPr kumimoji="1" lang="en-US" altLang="zh-CN" sz="2000" dirty="0">
                <a:latin typeface="微软雅黑" pitchFamily="34" charset="-122"/>
              </a:rPr>
              <a:t>2V)</a:t>
            </a:r>
            <a:r>
              <a:rPr kumimoji="1" lang="zh-CN" altLang="en-US" sz="2000" dirty="0">
                <a:latin typeface="微软雅黑" pitchFamily="34" charset="-122"/>
              </a:rPr>
              <a:t>。检测时，用万用表两表笔轮换接触发光二极管的两管脚。若管子性能良好，必定有一次能正常发光，此时，黑表笔所接的为正极，红表笔所接的为负极。 　　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000" dirty="0">
                <a:latin typeface="微软雅黑" pitchFamily="34" charset="-122"/>
              </a:rPr>
              <a:t>　　</a:t>
            </a:r>
            <a:endParaRPr lang="zh-CN" altLang="en-US" sz="2000" dirty="0">
              <a:latin typeface="微软雅黑" pitchFamily="34" charset="-122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3078260" y="620688"/>
            <a:ext cx="3365948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四、二极管</a:t>
            </a:r>
          </a:p>
        </p:txBody>
      </p:sp>
    </p:spTree>
    <p:extLst>
      <p:ext uri="{BB962C8B-B14F-4D97-AF65-F5344CB8AC3E}">
        <p14:creationId xmlns:p14="http://schemas.microsoft.com/office/powerpoint/2010/main" val="7696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6"/>
          <p:cNvSpPr txBox="1">
            <a:spLocks noChangeArrowheads="1"/>
          </p:cNvSpPr>
          <p:nvPr/>
        </p:nvSpPr>
        <p:spPr bwMode="auto">
          <a:xfrm>
            <a:off x="422893" y="1380790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教学重点：</a:t>
            </a:r>
          </a:p>
        </p:txBody>
      </p:sp>
      <p:sp>
        <p:nvSpPr>
          <p:cNvPr id="41" name="内容占位符 14"/>
          <p:cNvSpPr>
            <a:spLocks noGrp="1"/>
          </p:cNvSpPr>
          <p:nvPr>
            <p:ph idx="1"/>
          </p:nvPr>
        </p:nvSpPr>
        <p:spPr>
          <a:xfrm>
            <a:off x="1835696" y="1844824"/>
            <a:ext cx="5400600" cy="18002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 dirty="0" smtClean="0">
                <a:latin typeface="微软雅黑" pitchFamily="34" charset="-122"/>
              </a:rPr>
              <a:t>常用电子元器件的识别与检测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latin typeface="微软雅黑" pitchFamily="34" charset="-122"/>
              </a:rPr>
              <a:t>PCB</a:t>
            </a:r>
            <a:r>
              <a:rPr lang="zh-CN" altLang="en-US" sz="2400" dirty="0" smtClean="0">
                <a:latin typeface="微软雅黑" pitchFamily="34" charset="-122"/>
              </a:rPr>
              <a:t>板的认识及其元件封装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 dirty="0" smtClean="0">
                <a:latin typeface="微软雅黑" pitchFamily="34" charset="-122"/>
              </a:rPr>
              <a:t>直流稳压电源组装过程</a:t>
            </a:r>
            <a:endParaRPr lang="en-US" altLang="zh-CN" sz="2400" dirty="0" smtClean="0">
              <a:latin typeface="微软雅黑" pitchFamily="34" charset="-122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altLang="zh-CN" sz="2400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42" name="TextBox 16"/>
          <p:cNvSpPr txBox="1">
            <a:spLocks noChangeArrowheads="1"/>
          </p:cNvSpPr>
          <p:nvPr/>
        </p:nvSpPr>
        <p:spPr bwMode="auto">
          <a:xfrm>
            <a:off x="457128" y="3751992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教学难点：</a:t>
            </a:r>
          </a:p>
        </p:txBody>
      </p:sp>
      <p:sp>
        <p:nvSpPr>
          <p:cNvPr id="44" name="内容占位符 14"/>
          <p:cNvSpPr txBox="1">
            <a:spLocks/>
          </p:cNvSpPr>
          <p:nvPr/>
        </p:nvSpPr>
        <p:spPr bwMode="auto">
          <a:xfrm>
            <a:off x="1835696" y="4365104"/>
            <a:ext cx="453650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电子元器件的检测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直流稳压电源组装实施过程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20688"/>
            <a:ext cx="455605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直流稳压电源的组装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gray">
          <a:xfrm>
            <a:off x="2771924" y="620688"/>
            <a:ext cx="3960316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五、三端集成稳压器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55575" y="1379754"/>
            <a:ext cx="4147882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600" b="1" dirty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1</a:t>
            </a:r>
            <a:r>
              <a:rPr lang="en-US" altLang="zh-CN" sz="26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. </a:t>
            </a:r>
            <a:r>
              <a:rPr lang="zh-CN" altLang="en-US" sz="26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三端集成稳压器的种类</a:t>
            </a:r>
            <a:endParaRPr lang="zh-CN" altLang="en-US" sz="26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215764"/>
            <a:ext cx="5558089" cy="28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55575" y="1395143"/>
            <a:ext cx="414788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2. </a:t>
            </a:r>
            <a:r>
              <a:rPr lang="zh-CN" altLang="en-US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三端集成稳压器的管脚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348880"/>
            <a:ext cx="462118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2795188" y="5388491"/>
            <a:ext cx="2156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LM317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引脚及外形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2771924" y="620688"/>
            <a:ext cx="3960316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五、三端集成稳压器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63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gray">
          <a:xfrm>
            <a:off x="2555900" y="620688"/>
            <a:ext cx="4680396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六、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PCB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板及元件封装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47871" y="908720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     在电子设备中元器件的电气连接都要用到印制电路板，简称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PCB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板，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PCB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是英文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Printed Circuit Board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的简称。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PCB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是在覆铜板上完成印制电路工艺加工的成品板，亦称为印制板或印制线路板。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2942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9676" y="1395142"/>
            <a:ext cx="257216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1. PCB</a:t>
            </a:r>
            <a:r>
              <a:rPr lang="zh-CN" altLang="en-US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板的种类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59" y="2439885"/>
            <a:ext cx="1912904" cy="379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14" y="2466975"/>
            <a:ext cx="1912121" cy="37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80248" y="2097642"/>
            <a:ext cx="28676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）单面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印制电路板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2555900" y="620688"/>
            <a:ext cx="4680396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六、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PCB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板及元件封装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3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9676" y="1395142"/>
            <a:ext cx="264417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1. PCB</a:t>
            </a:r>
            <a:r>
              <a:rPr lang="zh-CN" altLang="en-US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板的种类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0248" y="2097642"/>
            <a:ext cx="28676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000" dirty="0" smtClean="0">
                <a:ea typeface="微软雅黑" pitchFamily="34" charset="-122"/>
              </a:rPr>
              <a:t>（</a:t>
            </a:r>
            <a:r>
              <a:rPr lang="en-US" altLang="zh-CN" sz="2000" dirty="0">
                <a:ea typeface="微软雅黑" pitchFamily="34" charset="-122"/>
              </a:rPr>
              <a:t>2</a:t>
            </a:r>
            <a:r>
              <a:rPr lang="zh-CN" altLang="en-US" sz="2000" dirty="0" smtClean="0">
                <a:ea typeface="微软雅黑" pitchFamily="34" charset="-122"/>
              </a:rPr>
              <a:t>）双面</a:t>
            </a:r>
            <a:r>
              <a:rPr lang="zh-CN" altLang="en-US" sz="2000" dirty="0">
                <a:ea typeface="微软雅黑" pitchFamily="34" charset="-122"/>
              </a:rPr>
              <a:t>印制电路板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3272279" cy="348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2555900" y="620688"/>
            <a:ext cx="4680396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六、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PCB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板及元件封装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5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9676" y="1395142"/>
            <a:ext cx="2788187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1. PCB</a:t>
            </a:r>
            <a:r>
              <a:rPr lang="zh-CN" altLang="en-US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板的种类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0248" y="2097642"/>
            <a:ext cx="28676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）多层印制电路板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055" y="2636912"/>
            <a:ext cx="4967734" cy="361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2555900" y="620688"/>
            <a:ext cx="4680396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六、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PCB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板及元件封装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2385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9676" y="1395142"/>
            <a:ext cx="299632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2</a:t>
            </a: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PCB </a:t>
            </a:r>
            <a:r>
              <a:rPr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板的结构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540" y="2060848"/>
            <a:ext cx="4416425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8"/>
          <p:cNvSpPr>
            <a:spLocks noChangeArrowheads="1"/>
          </p:cNvSpPr>
          <p:nvPr/>
        </p:nvSpPr>
        <p:spPr bwMode="auto">
          <a:xfrm>
            <a:off x="3117756" y="5761514"/>
            <a:ext cx="1547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PCB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板的结构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2555900" y="620688"/>
            <a:ext cx="4680396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六、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PCB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板及元件封装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2385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9676" y="1395143"/>
            <a:ext cx="228413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3.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元件</a:t>
            </a:r>
            <a:r>
              <a:rPr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封装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35179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7950" y="4301797"/>
            <a:ext cx="87852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ts val="1200"/>
              </a:spcBef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zh-CN" sz="2000" dirty="0">
                <a:latin typeface="微软雅黑" pitchFamily="34" charset="-122"/>
                <a:ea typeface="微软雅黑" pitchFamily="34" charset="-122"/>
              </a:rPr>
              <a:t>图形：在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PCB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图上可以看见的该元件的图形符号，它无任何电气意义，便于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PCB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装配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过程中插件（即将元件插入焊盘孔中）、产品的调试、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维修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spcBef>
                <a:spcPts val="1200"/>
              </a:spcBef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②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焊盘：焊盘和元件引脚对应，是与其他元件进行连接的电气部分。</a:t>
            </a:r>
          </a:p>
          <a:p>
            <a:pPr eaLnBrk="0" hangingPunct="0">
              <a:spcBef>
                <a:spcPts val="1200"/>
              </a:spcBef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③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元件属性：元件属性包括元件序号如</a:t>
            </a:r>
            <a:r>
              <a:rPr lang="zh-CN" altLang="en-US" sz="2000" i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，元件标称如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  k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，元件标称值可以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不显示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。 </a:t>
            </a:r>
          </a:p>
        </p:txBody>
      </p:sp>
      <p:sp>
        <p:nvSpPr>
          <p:cNvPr id="6" name="矩形 18"/>
          <p:cNvSpPr>
            <a:spLocks noChangeArrowheads="1"/>
          </p:cNvSpPr>
          <p:nvPr/>
        </p:nvSpPr>
        <p:spPr bwMode="auto">
          <a:xfrm>
            <a:off x="2275634" y="3717032"/>
            <a:ext cx="31630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PCB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板中电子元件封装的组成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2555900" y="620688"/>
            <a:ext cx="4680396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六、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PCB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板及元件封装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05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9676" y="1395143"/>
            <a:ext cx="242814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3.</a:t>
            </a:r>
            <a:r>
              <a:rPr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元件封装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37" y="1943951"/>
            <a:ext cx="5574240" cy="436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8"/>
          <p:cNvSpPr>
            <a:spLocks noChangeArrowheads="1"/>
          </p:cNvSpPr>
          <p:nvPr/>
        </p:nvSpPr>
        <p:spPr bwMode="auto">
          <a:xfrm>
            <a:off x="3491880" y="1488851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常见元器件的封装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2555900" y="620688"/>
            <a:ext cx="4680396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六、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PCB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板及元件封装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02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643042" y="2071678"/>
            <a:ext cx="5783112" cy="347459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3" name="矩形 12"/>
          <p:cNvSpPr/>
          <p:nvPr/>
        </p:nvSpPr>
        <p:spPr>
          <a:xfrm>
            <a:off x="741267" y="1285874"/>
            <a:ext cx="7586662" cy="5118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2000">
            <a:spAutoFit/>
          </a:bodyPr>
          <a:lstStyle/>
          <a:p>
            <a:pPr eaLnBrk="0" hangingPunct="0">
              <a:lnSpc>
                <a:spcPct val="125000"/>
              </a:lnSpc>
              <a:defRPr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如图所示，完成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LM317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可调稳压电源的组装。</a:t>
            </a:r>
          </a:p>
        </p:txBody>
      </p:sp>
      <p:sp>
        <p:nvSpPr>
          <p:cNvPr id="5" name="矩形 18"/>
          <p:cNvSpPr>
            <a:spLocks noChangeArrowheads="1"/>
          </p:cNvSpPr>
          <p:nvPr/>
        </p:nvSpPr>
        <p:spPr bwMode="auto">
          <a:xfrm>
            <a:off x="3051684" y="5733256"/>
            <a:ext cx="3472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LM317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可调稳压电源组装原理图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3568" y="620688"/>
            <a:ext cx="208791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项目实施</a:t>
            </a:r>
            <a:endParaRPr lang="zh-CN" altLang="en-US" sz="24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45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9552" y="2132856"/>
            <a:ext cx="7781925" cy="3359150"/>
            <a:chOff x="107504" y="2128044"/>
            <a:chExt cx="7781925" cy="3359150"/>
          </a:xfrm>
        </p:grpSpPr>
        <p:grpSp>
          <p:nvGrpSpPr>
            <p:cNvPr id="47" name="Group 2"/>
            <p:cNvGrpSpPr>
              <a:grpSpLocks/>
            </p:cNvGrpSpPr>
            <p:nvPr/>
          </p:nvGrpSpPr>
          <p:grpSpPr bwMode="auto">
            <a:xfrm>
              <a:off x="3155504" y="2128044"/>
              <a:ext cx="4733925" cy="3359150"/>
              <a:chOff x="2208" y="1304"/>
              <a:chExt cx="2982" cy="2116"/>
            </a:xfrm>
          </p:grpSpPr>
          <p:grpSp>
            <p:nvGrpSpPr>
              <p:cNvPr id="48" name="Group 3"/>
              <p:cNvGrpSpPr>
                <a:grpSpLocks/>
              </p:cNvGrpSpPr>
              <p:nvPr/>
            </p:nvGrpSpPr>
            <p:grpSpPr bwMode="auto">
              <a:xfrm>
                <a:off x="2208" y="1304"/>
                <a:ext cx="2982" cy="328"/>
                <a:chOff x="1632" y="1328"/>
                <a:chExt cx="2982" cy="328"/>
              </a:xfrm>
            </p:grpSpPr>
            <p:sp>
              <p:nvSpPr>
                <p:cNvPr id="72" name="AutoShape 4"/>
                <p:cNvSpPr>
                  <a:spLocks noChangeArrowheads="1"/>
                </p:cNvSpPr>
                <p:nvPr/>
              </p:nvSpPr>
              <p:spPr bwMode="auto">
                <a:xfrm>
                  <a:off x="1686" y="1368"/>
                  <a:ext cx="2928" cy="288"/>
                </a:xfrm>
                <a:prstGeom prst="roundRect">
                  <a:avLst>
                    <a:gd name="adj" fmla="val 50000"/>
                  </a:avLst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3" name="Rectangle 5"/>
                <p:cNvSpPr>
                  <a:spLocks noChangeArrowheads="1"/>
                </p:cNvSpPr>
                <p:nvPr/>
              </p:nvSpPr>
              <p:spPr bwMode="auto">
                <a:xfrm>
                  <a:off x="2400" y="1328"/>
                  <a:ext cx="89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zh-CN" altLang="en-US" sz="2400" dirty="0" smtClean="0">
                      <a:latin typeface="微软雅黑" pitchFamily="34" charset="-122"/>
                      <a:ea typeface="微软雅黑" pitchFamily="34" charset="-122"/>
                    </a:rPr>
                    <a:t>项目导入</a:t>
                  </a:r>
                  <a:endParaRPr lang="en-US" altLang="zh-CN" sz="2400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4" name="Oval 6"/>
                <p:cNvSpPr>
                  <a:spLocks noChangeArrowheads="1"/>
                </p:cNvSpPr>
                <p:nvPr/>
              </p:nvSpPr>
              <p:spPr bwMode="auto">
                <a:xfrm>
                  <a:off x="1632" y="143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96E29"/>
                    </a:gs>
                    <a:gs pos="100000">
                      <a:srgbClr val="9B491B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63500" dir="2212194" algn="ctr" rotWithShape="0">
                    <a:schemeClr val="bg1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51" name="Group 7"/>
              <p:cNvGrpSpPr>
                <a:grpSpLocks/>
              </p:cNvGrpSpPr>
              <p:nvPr/>
            </p:nvGrpSpPr>
            <p:grpSpPr bwMode="auto">
              <a:xfrm>
                <a:off x="2208" y="1789"/>
                <a:ext cx="2982" cy="299"/>
                <a:chOff x="1632" y="1789"/>
                <a:chExt cx="2982" cy="299"/>
              </a:xfrm>
            </p:grpSpPr>
            <p:sp>
              <p:nvSpPr>
                <p:cNvPr id="68" name="AutoShape 8"/>
                <p:cNvSpPr>
                  <a:spLocks noChangeArrowheads="1"/>
                </p:cNvSpPr>
                <p:nvPr/>
              </p:nvSpPr>
              <p:spPr bwMode="auto">
                <a:xfrm>
                  <a:off x="1686" y="1800"/>
                  <a:ext cx="2928" cy="288"/>
                </a:xfrm>
                <a:prstGeom prst="roundRect">
                  <a:avLst>
                    <a:gd name="adj" fmla="val 50000"/>
                  </a:avLst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0" name="Rectangle 9"/>
                <p:cNvSpPr>
                  <a:spLocks noChangeArrowheads="1"/>
                </p:cNvSpPr>
                <p:nvPr/>
              </p:nvSpPr>
              <p:spPr bwMode="auto">
                <a:xfrm>
                  <a:off x="2447" y="1789"/>
                  <a:ext cx="89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zh-CN" altLang="en-US" sz="2400" dirty="0" smtClean="0">
                      <a:latin typeface="微软雅黑" pitchFamily="34" charset="-122"/>
                      <a:ea typeface="微软雅黑" pitchFamily="34" charset="-122"/>
                    </a:rPr>
                    <a:t>知识链接</a:t>
                  </a:r>
                  <a:endParaRPr lang="en-US" altLang="zh-CN" sz="2400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1" name="Oval 10"/>
                <p:cNvSpPr>
                  <a:spLocks noChangeArrowheads="1"/>
                </p:cNvSpPr>
                <p:nvPr/>
              </p:nvSpPr>
              <p:spPr bwMode="auto">
                <a:xfrm>
                  <a:off x="1632" y="1860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CDC48"/>
                    </a:gs>
                    <a:gs pos="100000">
                      <a:srgbClr val="939330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63500" dir="2212194" algn="ctr" rotWithShape="0">
                    <a:schemeClr val="bg1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52" name="Group 11"/>
              <p:cNvGrpSpPr>
                <a:grpSpLocks/>
              </p:cNvGrpSpPr>
              <p:nvPr/>
            </p:nvGrpSpPr>
            <p:grpSpPr bwMode="auto">
              <a:xfrm>
                <a:off x="2208" y="2232"/>
                <a:ext cx="2982" cy="294"/>
                <a:chOff x="1632" y="2232"/>
                <a:chExt cx="2982" cy="294"/>
              </a:xfrm>
            </p:grpSpPr>
            <p:sp>
              <p:nvSpPr>
                <p:cNvPr id="64" name="AutoShape 12"/>
                <p:cNvSpPr>
                  <a:spLocks noChangeArrowheads="1"/>
                </p:cNvSpPr>
                <p:nvPr/>
              </p:nvSpPr>
              <p:spPr bwMode="auto">
                <a:xfrm>
                  <a:off x="1686" y="2238"/>
                  <a:ext cx="2928" cy="288"/>
                </a:xfrm>
                <a:prstGeom prst="roundRect">
                  <a:avLst>
                    <a:gd name="adj" fmla="val 50000"/>
                  </a:avLst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5" name="Rectangle 13"/>
                <p:cNvSpPr>
                  <a:spLocks noChangeArrowheads="1"/>
                </p:cNvSpPr>
                <p:nvPr/>
              </p:nvSpPr>
              <p:spPr bwMode="auto">
                <a:xfrm>
                  <a:off x="2400" y="2232"/>
                  <a:ext cx="89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zh-CN" altLang="en-US" sz="2400" dirty="0" smtClean="0">
                      <a:latin typeface="微软雅黑" pitchFamily="34" charset="-122"/>
                      <a:ea typeface="微软雅黑" pitchFamily="34" charset="-122"/>
                    </a:rPr>
                    <a:t>项目实施</a:t>
                  </a:r>
                  <a:endParaRPr lang="en-US" altLang="zh-CN" sz="2400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6" name="Oval 14"/>
                <p:cNvSpPr>
                  <a:spLocks noChangeArrowheads="1"/>
                </p:cNvSpPr>
                <p:nvPr/>
              </p:nvSpPr>
              <p:spPr bwMode="auto">
                <a:xfrm>
                  <a:off x="1632" y="230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6667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63500" dir="2212194" algn="ctr" rotWithShape="0">
                    <a:schemeClr val="bg1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40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53" name="Group 15"/>
              <p:cNvGrpSpPr>
                <a:grpSpLocks/>
              </p:cNvGrpSpPr>
              <p:nvPr/>
            </p:nvGrpSpPr>
            <p:grpSpPr bwMode="auto">
              <a:xfrm>
                <a:off x="2208" y="2688"/>
                <a:ext cx="1660" cy="291"/>
                <a:chOff x="1632" y="2688"/>
                <a:chExt cx="1660" cy="291"/>
              </a:xfrm>
            </p:grpSpPr>
            <p:sp>
              <p:nvSpPr>
                <p:cNvPr id="61" name="Rectangle 17"/>
                <p:cNvSpPr>
                  <a:spLocks noChangeArrowheads="1"/>
                </p:cNvSpPr>
                <p:nvPr/>
              </p:nvSpPr>
              <p:spPr bwMode="auto">
                <a:xfrm>
                  <a:off x="2400" y="2688"/>
                  <a:ext cx="89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zh-CN" altLang="en-US" sz="2400" dirty="0" smtClean="0">
                      <a:latin typeface="微软雅黑" pitchFamily="34" charset="-122"/>
                      <a:ea typeface="微软雅黑" pitchFamily="34" charset="-122"/>
                    </a:rPr>
                    <a:t>项目评价</a:t>
                  </a:r>
                  <a:endParaRPr lang="en-US" altLang="zh-CN" sz="2400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3" name="Oval 18"/>
                <p:cNvSpPr>
                  <a:spLocks noChangeArrowheads="1"/>
                </p:cNvSpPr>
                <p:nvPr/>
              </p:nvSpPr>
              <p:spPr bwMode="auto">
                <a:xfrm>
                  <a:off x="1632" y="2751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66667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63500" dir="2212194" algn="ctr" rotWithShape="0">
                    <a:schemeClr val="bg1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40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54" name="Group 19"/>
              <p:cNvGrpSpPr>
                <a:grpSpLocks/>
              </p:cNvGrpSpPr>
              <p:nvPr/>
            </p:nvGrpSpPr>
            <p:grpSpPr bwMode="auto">
              <a:xfrm>
                <a:off x="2208" y="3120"/>
                <a:ext cx="2982" cy="300"/>
                <a:chOff x="1632" y="3120"/>
                <a:chExt cx="2982" cy="300"/>
              </a:xfrm>
            </p:grpSpPr>
            <p:sp>
              <p:nvSpPr>
                <p:cNvPr id="55" name="AutoShape 20"/>
                <p:cNvSpPr>
                  <a:spLocks noChangeArrowheads="1"/>
                </p:cNvSpPr>
                <p:nvPr/>
              </p:nvSpPr>
              <p:spPr bwMode="auto">
                <a:xfrm>
                  <a:off x="1686" y="3120"/>
                  <a:ext cx="2928" cy="288"/>
                </a:xfrm>
                <a:prstGeom prst="roundRect">
                  <a:avLst>
                    <a:gd name="adj" fmla="val 50000"/>
                  </a:avLst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7" name="Rectangle 21"/>
                <p:cNvSpPr>
                  <a:spLocks noChangeArrowheads="1"/>
                </p:cNvSpPr>
                <p:nvPr/>
              </p:nvSpPr>
              <p:spPr bwMode="auto">
                <a:xfrm>
                  <a:off x="2400" y="3129"/>
                  <a:ext cx="89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zh-CN" altLang="en-US" sz="2400" dirty="0" smtClean="0">
                      <a:latin typeface="微软雅黑" pitchFamily="34" charset="-122"/>
                      <a:ea typeface="微软雅黑" pitchFamily="34" charset="-122"/>
                    </a:rPr>
                    <a:t>项目总结</a:t>
                  </a:r>
                  <a:endParaRPr lang="en-US" altLang="zh-CN" sz="2400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8" name="Oval 22"/>
                <p:cNvSpPr>
                  <a:spLocks noChangeArrowheads="1"/>
                </p:cNvSpPr>
                <p:nvPr/>
              </p:nvSpPr>
              <p:spPr bwMode="auto">
                <a:xfrm>
                  <a:off x="1632" y="3183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66667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63500" dir="2212194" algn="ctr" rotWithShape="0">
                    <a:schemeClr val="bg1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40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  <p:pic>
          <p:nvPicPr>
            <p:cNvPr id="75" name="Picture 23" descr="mar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648744"/>
              <a:ext cx="2362200" cy="234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Line 24"/>
            <p:cNvSpPr>
              <a:spLocks noChangeShapeType="1"/>
            </p:cNvSpPr>
            <p:nvPr/>
          </p:nvSpPr>
          <p:spPr bwMode="auto">
            <a:xfrm flipV="1">
              <a:off x="2164904" y="2420144"/>
              <a:ext cx="381000" cy="38100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7" name="Line 25"/>
            <p:cNvSpPr>
              <a:spLocks noChangeShapeType="1"/>
            </p:cNvSpPr>
            <p:nvPr/>
          </p:nvSpPr>
          <p:spPr bwMode="auto">
            <a:xfrm>
              <a:off x="2088704" y="4934744"/>
              <a:ext cx="457200" cy="30480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78" name="Group 26"/>
            <p:cNvGrpSpPr>
              <a:grpSpLocks/>
            </p:cNvGrpSpPr>
            <p:nvPr/>
          </p:nvGrpSpPr>
          <p:grpSpPr bwMode="auto">
            <a:xfrm>
              <a:off x="2545904" y="2420144"/>
              <a:ext cx="609600" cy="2819400"/>
              <a:chOff x="1824" y="1488"/>
              <a:chExt cx="240" cy="1776"/>
            </a:xfrm>
          </p:grpSpPr>
          <p:sp>
            <p:nvSpPr>
              <p:cNvPr id="79" name="Line 27"/>
              <p:cNvSpPr>
                <a:spLocks noChangeShapeType="1"/>
              </p:cNvSpPr>
              <p:nvPr/>
            </p:nvSpPr>
            <p:spPr bwMode="auto">
              <a:xfrm>
                <a:off x="1824" y="1488"/>
                <a:ext cx="240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0" name="Line 28"/>
              <p:cNvSpPr>
                <a:spLocks noChangeShapeType="1"/>
              </p:cNvSpPr>
              <p:nvPr/>
            </p:nvSpPr>
            <p:spPr bwMode="auto">
              <a:xfrm>
                <a:off x="1824" y="3264"/>
                <a:ext cx="240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81" name="Line 29"/>
            <p:cNvSpPr>
              <a:spLocks noChangeShapeType="1"/>
            </p:cNvSpPr>
            <p:nvPr/>
          </p:nvSpPr>
          <p:spPr bwMode="auto">
            <a:xfrm flipV="1">
              <a:off x="2469704" y="3105944"/>
              <a:ext cx="6858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2" name="Line 30"/>
            <p:cNvSpPr>
              <a:spLocks noChangeShapeType="1"/>
            </p:cNvSpPr>
            <p:nvPr/>
          </p:nvSpPr>
          <p:spPr bwMode="auto">
            <a:xfrm>
              <a:off x="2545904" y="3812382"/>
              <a:ext cx="6096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3" name="Line 31"/>
            <p:cNvSpPr>
              <a:spLocks noChangeShapeType="1"/>
            </p:cNvSpPr>
            <p:nvPr/>
          </p:nvSpPr>
          <p:spPr bwMode="auto">
            <a:xfrm flipV="1">
              <a:off x="2469704" y="4553744"/>
              <a:ext cx="6858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4" name="AutoShape 12"/>
            <p:cNvSpPr>
              <a:spLocks noChangeArrowheads="1"/>
            </p:cNvSpPr>
            <p:nvPr/>
          </p:nvSpPr>
          <p:spPr bwMode="auto">
            <a:xfrm>
              <a:off x="3241229" y="4325144"/>
              <a:ext cx="4648200" cy="457200"/>
            </a:xfrm>
            <a:prstGeom prst="roundRect">
              <a:avLst>
                <a:gd name="adj" fmla="val 50000"/>
              </a:avLst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dist="107763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83568" y="620688"/>
            <a:ext cx="455605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直流稳压电源的组装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27584" y="1700808"/>
            <a:ext cx="5256584" cy="1008112"/>
          </a:xfrm>
        </p:spPr>
        <p:txBody>
          <a:bodyPr/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主要步骤：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123728" y="2132856"/>
            <a:ext cx="5040560" cy="2448272"/>
          </a:xfrm>
        </p:spPr>
        <p:txBody>
          <a:bodyPr/>
          <a:lstStyle/>
          <a:p>
            <a:pPr>
              <a:buClr>
                <a:schemeClr val="accent4">
                  <a:lumMod val="75000"/>
                  <a:lumOff val="25000"/>
                </a:schemeClr>
              </a:buClr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</a:rPr>
              <a:t>准备工具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chemeClr val="accent4">
                  <a:lumMod val="75000"/>
                  <a:lumOff val="25000"/>
                </a:schemeClr>
              </a:buClr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</a:rPr>
              <a:t>元器件的识别和检测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chemeClr val="accent4">
                  <a:lumMod val="75000"/>
                  <a:lumOff val="25000"/>
                </a:schemeClr>
              </a:buClr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</a:rPr>
              <a:t>元器件的布局、组装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chemeClr val="accent4">
                  <a:lumMod val="75000"/>
                  <a:lumOff val="25000"/>
                </a:schemeClr>
              </a:buClr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</a:rPr>
              <a:t>通电测试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chemeClr val="accent4">
                  <a:lumMod val="75000"/>
                  <a:lumOff val="25000"/>
                </a:schemeClr>
              </a:buClr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</a:rPr>
              <a:t>常见故障及分析</a:t>
            </a:r>
            <a:endParaRPr lang="zh-CN" altLang="en-US" sz="2400" dirty="0">
              <a:latin typeface="微软雅黑" pitchFamily="34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620688"/>
            <a:ext cx="208791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项目实施</a:t>
            </a:r>
            <a:endParaRPr lang="zh-CN" altLang="en-US" sz="24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49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8"/>
          <p:cNvSpPr>
            <a:spLocks noChangeArrowheads="1"/>
          </p:cNvSpPr>
          <p:nvPr/>
        </p:nvSpPr>
        <p:spPr bwMode="gray">
          <a:xfrm>
            <a:off x="3203848" y="620688"/>
            <a:ext cx="3312368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一、准备工具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1268760"/>
            <a:ext cx="8229600" cy="4525963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在实训前准备好完成任务的元器件，并准备好实训的装接、焊接工具如尖嘴钳、剥线钳、镊子等。</a:t>
            </a:r>
          </a:p>
          <a:p>
            <a:pPr>
              <a:buFontTx/>
              <a:buNone/>
            </a:pP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553094"/>
              </p:ext>
            </p:extLst>
          </p:nvPr>
        </p:nvGraphicFramePr>
        <p:xfrm>
          <a:off x="755576" y="2878138"/>
          <a:ext cx="26098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位图图像" r:id="rId3" imgW="3315163" imgH="1066667" progId="Paint.Picture">
                  <p:embed/>
                </p:oleObj>
              </mc:Choice>
              <mc:Fallback>
                <p:oleObj name="位图图像" r:id="rId3" imgW="3315163" imgH="10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878138"/>
                        <a:ext cx="26098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788663"/>
              </p:ext>
            </p:extLst>
          </p:nvPr>
        </p:nvGraphicFramePr>
        <p:xfrm>
          <a:off x="3426737" y="4077072"/>
          <a:ext cx="196215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位图图像" r:id="rId5" imgW="5420482" imgH="3419952" progId="Paint.Picture">
                  <p:embed/>
                </p:oleObj>
              </mc:Choice>
              <mc:Fallback>
                <p:oleObj name="位图图像" r:id="rId5" imgW="5420482" imgH="3419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6737" y="4077072"/>
                        <a:ext cx="1962150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1" descr="2010012501045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930" y="2647270"/>
            <a:ext cx="21605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8"/>
          <p:cNvSpPr>
            <a:spLocks noChangeArrowheads="1"/>
          </p:cNvSpPr>
          <p:nvPr/>
        </p:nvSpPr>
        <p:spPr bwMode="auto">
          <a:xfrm>
            <a:off x="1532786" y="3799795"/>
            <a:ext cx="1334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尖嘴钳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6012160" y="3952195"/>
            <a:ext cx="1334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剥线钳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18"/>
          <p:cNvSpPr>
            <a:spLocks noChangeArrowheads="1"/>
          </p:cNvSpPr>
          <p:nvPr/>
        </p:nvSpPr>
        <p:spPr bwMode="auto">
          <a:xfrm>
            <a:off x="4012878" y="5432938"/>
            <a:ext cx="1334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镊子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17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1268760"/>
            <a:ext cx="8229600" cy="4525963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zh-CN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1556792"/>
            <a:ext cx="8424936" cy="37856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2000">
            <a:spAutoFit/>
          </a:bodyPr>
          <a:lstStyle/>
          <a:p>
            <a:pPr eaLnBrk="0" hangingPunct="0">
              <a:lnSpc>
                <a:spcPct val="125000"/>
              </a:lnSpc>
              <a:spcAft>
                <a:spcPts val="1200"/>
              </a:spcAft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）观察电阻器表面有无烧焦、引线有无折断等现象；识读阻值，验证其阻值是否在允许的误差范围。</a:t>
            </a:r>
          </a:p>
          <a:p>
            <a:pPr eaLnBrk="0" hangingPunct="0">
              <a:lnSpc>
                <a:spcPct val="125000"/>
              </a:lnSpc>
              <a:spcAft>
                <a:spcPts val="1200"/>
              </a:spcAft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）万用表检测电位器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Rp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的阻值是否完好。</a:t>
            </a:r>
          </a:p>
          <a:p>
            <a:pPr eaLnBrk="0" hangingPunct="0">
              <a:lnSpc>
                <a:spcPct val="125000"/>
              </a:lnSpc>
              <a:spcAft>
                <a:spcPts val="1200"/>
              </a:spcAft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）用万用表检测二极管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D1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～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D6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单向导电性，并判定其性能的好坏。</a:t>
            </a:r>
          </a:p>
          <a:p>
            <a:pPr eaLnBrk="0" hangingPunct="0">
              <a:lnSpc>
                <a:spcPct val="125000"/>
              </a:lnSpc>
              <a:spcAft>
                <a:spcPts val="1200"/>
              </a:spcAft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4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）检测电解电容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C1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C2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的漏电电阻，如其漏电电阻＜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100 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kΩ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，说明该电容漏电严重，必须及时更换；观测瓷片电容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C3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表面有无烧焦、引线有无折断现象。</a:t>
            </a:r>
          </a:p>
          <a:p>
            <a:pPr eaLnBrk="0" hangingPunct="0">
              <a:lnSpc>
                <a:spcPct val="125000"/>
              </a:lnSpc>
              <a:spcAft>
                <a:spcPts val="1200"/>
              </a:spcAft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）检查保险管标称电流是否是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 A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，熔丝有无烧断现象。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2267744" y="620688"/>
            <a:ext cx="4824536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二、元器件的识别和检测</a:t>
            </a:r>
          </a:p>
        </p:txBody>
      </p:sp>
    </p:spTree>
    <p:extLst>
      <p:ext uri="{BB962C8B-B14F-4D97-AF65-F5344CB8AC3E}">
        <p14:creationId xmlns:p14="http://schemas.microsoft.com/office/powerpoint/2010/main" val="22477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8"/>
          <p:cNvSpPr>
            <a:spLocks noChangeArrowheads="1"/>
          </p:cNvSpPr>
          <p:nvPr/>
        </p:nvSpPr>
        <p:spPr bwMode="gray">
          <a:xfrm>
            <a:off x="1979712" y="620688"/>
            <a:ext cx="5256584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三、元器件的布局、组装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1268760"/>
            <a:ext cx="8229600" cy="4525963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zh-CN" dirty="0">
              <a:latin typeface="Times New Roman" pitchFamily="18" charset="0"/>
              <a:ea typeface="微软雅黑" pitchFamily="34" charset="-122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19" y="1273530"/>
            <a:ext cx="7510462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8"/>
          <p:cNvSpPr>
            <a:spLocks noChangeArrowheads="1"/>
          </p:cNvSpPr>
          <p:nvPr/>
        </p:nvSpPr>
        <p:spPr bwMode="auto">
          <a:xfrm>
            <a:off x="3682818" y="5361202"/>
            <a:ext cx="27613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LM317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稳压电源装配图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57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1268760"/>
            <a:ext cx="8229600" cy="4525963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zh-CN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3879" y="1712833"/>
            <a:ext cx="434414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1.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识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读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PCB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板上各元器件的符号、布局。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元器件进行整形安装。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根据电路板中元件的安装孔距来整形，如图所示。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25141"/>
            <a:ext cx="2728913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94424" y="3673647"/>
            <a:ext cx="1468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zh-CN" dirty="0">
                <a:solidFill>
                  <a:srgbClr val="231F20"/>
                </a:solidFill>
                <a:latin typeface="Calibri" pitchFamily="34" charset="0"/>
                <a:ea typeface="微软雅黑" pitchFamily="34" charset="-122"/>
              </a:rPr>
              <a:t>元件整形</a:t>
            </a:r>
            <a:endParaRPr lang="zh-CN" dirty="0">
              <a:ea typeface="微软雅黑" pitchFamily="34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20626" y="3967673"/>
            <a:ext cx="75723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b.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按照以下顺序插装元器件：电阻</a:t>
            </a:r>
            <a:r>
              <a:rPr lang="zh-CN" altLang="en-US" sz="2000" i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→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二极管</a:t>
            </a:r>
            <a:r>
              <a:rPr lang="zh-CN" altLang="en-US" sz="2000" i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D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1-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D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6  →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瓷片电容</a:t>
            </a:r>
            <a:r>
              <a:rPr lang="zh-CN" altLang="en-US" sz="2000" i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3  →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保险管</a:t>
            </a:r>
            <a:endParaRPr lang="zh-CN" altLang="en-US" sz="2000" i="1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000" i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FU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→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接线座→电解电容</a:t>
            </a:r>
            <a:r>
              <a:rPr lang="zh-CN" altLang="en-US" sz="2000" i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2 →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电位器</a:t>
            </a:r>
            <a:r>
              <a:rPr lang="en-US" altLang="zh-CN" sz="2000" i="1" dirty="0" err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Rp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→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电解电容</a:t>
            </a:r>
            <a:r>
              <a:rPr lang="zh-CN" altLang="en-US" sz="2000" i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i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1 →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集成电路和散热片。 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979712" y="620688"/>
            <a:ext cx="5256584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三、元器件的布局、组装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5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1268760"/>
            <a:ext cx="8229600" cy="4525963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zh-CN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6" name="矩形 14"/>
          <p:cNvSpPr>
            <a:spLocks noChangeArrowheads="1"/>
          </p:cNvSpPr>
          <p:nvPr/>
        </p:nvSpPr>
        <p:spPr bwMode="auto">
          <a:xfrm>
            <a:off x="642937" y="1384422"/>
            <a:ext cx="7572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按照安装的顺序，进行元器件在</a:t>
            </a:r>
            <a:r>
              <a:rPr lang="en-US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PCB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板上的焊接。</a:t>
            </a:r>
          </a:p>
        </p:txBody>
      </p:sp>
      <p:sp>
        <p:nvSpPr>
          <p:cNvPr id="7" name="矩形 15"/>
          <p:cNvSpPr>
            <a:spLocks noChangeArrowheads="1"/>
          </p:cNvSpPr>
          <p:nvPr/>
        </p:nvSpPr>
        <p:spPr bwMode="auto">
          <a:xfrm>
            <a:off x="642937" y="1813047"/>
            <a:ext cx="4325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装配焊接完后，如图</a:t>
            </a:r>
            <a:r>
              <a:rPr lang="en-US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所示。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3315474" cy="251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17"/>
          <p:cNvSpPr>
            <a:spLocks noChangeArrowheads="1"/>
          </p:cNvSpPr>
          <p:nvPr/>
        </p:nvSpPr>
        <p:spPr bwMode="auto">
          <a:xfrm>
            <a:off x="3214143" y="5436667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a typeface="微软雅黑" pitchFamily="34" charset="-122"/>
              </a:rPr>
              <a:t>元件装接实物图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979712" y="620688"/>
            <a:ext cx="5256584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三、元器件的布局、组装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75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8"/>
          <p:cNvSpPr>
            <a:spLocks noChangeArrowheads="1"/>
          </p:cNvSpPr>
          <p:nvPr/>
        </p:nvSpPr>
        <p:spPr bwMode="gray">
          <a:xfrm>
            <a:off x="2483644" y="616744"/>
            <a:ext cx="4392612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、通电测试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1268760"/>
            <a:ext cx="8229600" cy="4525963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zh-CN" dirty="0">
              <a:latin typeface="Times New Roman" pitchFamily="18" charset="0"/>
              <a:ea typeface="微软雅黑" pitchFamily="34" charset="-12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00" y="1486247"/>
            <a:ext cx="64420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7"/>
          <p:cNvSpPr>
            <a:spLocks noChangeArrowheads="1"/>
          </p:cNvSpPr>
          <p:nvPr/>
        </p:nvSpPr>
        <p:spPr bwMode="auto">
          <a:xfrm>
            <a:off x="3923928" y="5949280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ea typeface="微软雅黑" pitchFamily="34" charset="-122"/>
              </a:rPr>
              <a:t>测试示意图</a:t>
            </a:r>
            <a:endParaRPr lang="zh-CN" altLang="en-US" dirty="0"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69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1268760"/>
            <a:ext cx="8229600" cy="4525963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zh-CN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1556792"/>
            <a:ext cx="8583613" cy="34009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2000">
            <a:spAutoFit/>
          </a:bodyPr>
          <a:lstStyle/>
          <a:p>
            <a:pPr eaLnBrk="0" hangingPunct="0">
              <a:lnSpc>
                <a:spcPct val="125000"/>
              </a:lnSpc>
              <a:spcAft>
                <a:spcPts val="600"/>
              </a:spcAft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）接通开关，调整直流稳压电源，使其输出电压为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12 V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，调节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Rp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使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U0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连续可调。</a:t>
            </a:r>
          </a:p>
          <a:p>
            <a:pPr eaLnBrk="0" hangingPunct="0">
              <a:lnSpc>
                <a:spcPct val="125000"/>
              </a:lnSpc>
              <a:spcAft>
                <a:spcPts val="600"/>
              </a:spcAft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）调整直流稳压电源使输出电压分别为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12 V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9 V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4 V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，用万用表测量输出电压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U0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，并将结果填入自我测评表中。</a:t>
            </a:r>
          </a:p>
          <a:p>
            <a:pPr eaLnBrk="0" hangingPunct="0">
              <a:lnSpc>
                <a:spcPct val="125000"/>
              </a:lnSpc>
              <a:spcAft>
                <a:spcPts val="600"/>
              </a:spcAft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）调整直流稳压电源，使其输出电压为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12 V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，调节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Rp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至两个极端，利用万用表测量输出电压的最大值和最小值，并将结果填入自我测评表中。</a:t>
            </a:r>
          </a:p>
          <a:p>
            <a:pPr eaLnBrk="0" hangingPunct="0">
              <a:lnSpc>
                <a:spcPct val="125000"/>
              </a:lnSpc>
              <a:spcAft>
                <a:spcPts val="600"/>
              </a:spcAft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4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）用示波器测试图中的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点（整流）、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B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（滤波）、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（稳压）点的各波形。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2483644" y="616744"/>
            <a:ext cx="4392612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、通电测试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83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1268760"/>
            <a:ext cx="8229600" cy="4525963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zh-CN" dirty="0">
              <a:latin typeface="Times New Roman" pitchFamily="18" charset="0"/>
              <a:ea typeface="微软雅黑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342188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3851920" y="1268760"/>
            <a:ext cx="1800200" cy="38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自我测评表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2483644" y="616744"/>
            <a:ext cx="4392612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、通电测试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10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8"/>
          <p:cNvSpPr>
            <a:spLocks noChangeArrowheads="1"/>
          </p:cNvSpPr>
          <p:nvPr/>
        </p:nvSpPr>
        <p:spPr bwMode="gray">
          <a:xfrm>
            <a:off x="2555776" y="620688"/>
            <a:ext cx="4389548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五、常见故障及分析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1412776"/>
            <a:ext cx="8229600" cy="4525963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zh-CN" dirty="0">
              <a:latin typeface="Times New Roman" pitchFamily="18" charset="0"/>
              <a:ea typeface="微软雅黑" pitchFamily="3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6325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15"/>
          <p:cNvSpPr>
            <a:spLocks noChangeArrowheads="1"/>
          </p:cNvSpPr>
          <p:nvPr/>
        </p:nvSpPr>
        <p:spPr bwMode="auto">
          <a:xfrm>
            <a:off x="3851920" y="1556792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ea typeface="微软雅黑" pitchFamily="34" charset="-122"/>
              </a:rPr>
              <a:t>常见故障及分析</a:t>
            </a:r>
          </a:p>
        </p:txBody>
      </p:sp>
    </p:spTree>
    <p:extLst>
      <p:ext uri="{BB962C8B-B14F-4D97-AF65-F5344CB8AC3E}">
        <p14:creationId xmlns:p14="http://schemas.microsoft.com/office/powerpoint/2010/main" val="14633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9" y="1428440"/>
            <a:ext cx="3291682" cy="249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2385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矩形 7"/>
          <p:cNvSpPr>
            <a:spLocks noChangeArrowheads="1"/>
          </p:cNvSpPr>
          <p:nvPr/>
        </p:nvSpPr>
        <p:spPr bwMode="auto">
          <a:xfrm>
            <a:off x="1259632" y="4005064"/>
            <a:ext cx="2549525" cy="40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>
            <a:spAutoFit/>
          </a:bodyPr>
          <a:lstStyle/>
          <a:p>
            <a:pPr algn="ctr" eaLnBrk="0" hangingPunct="0">
              <a:lnSpc>
                <a:spcPct val="125000"/>
              </a:lnSpc>
            </a:pPr>
            <a:r>
              <a:rPr lang="zh-CN" altLang="en-US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充电器</a:t>
            </a:r>
          </a:p>
        </p:txBody>
      </p:sp>
      <p:sp>
        <p:nvSpPr>
          <p:cNvPr id="7177" name="矩形 8"/>
          <p:cNvSpPr>
            <a:spLocks noChangeArrowheads="1"/>
          </p:cNvSpPr>
          <p:nvPr/>
        </p:nvSpPr>
        <p:spPr bwMode="auto">
          <a:xfrm>
            <a:off x="5076056" y="4005064"/>
            <a:ext cx="2928937" cy="40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>
            <a:spAutoFit/>
          </a:bodyPr>
          <a:lstStyle/>
          <a:p>
            <a:pPr algn="ctr" eaLnBrk="0" hangingPunct="0">
              <a:lnSpc>
                <a:spcPct val="125000"/>
              </a:lnSpc>
            </a:pPr>
            <a:r>
              <a:rPr lang="zh-CN" altLang="en-US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直流稳压电源</a:t>
            </a:r>
          </a:p>
        </p:txBody>
      </p:sp>
      <p:sp>
        <p:nvSpPr>
          <p:cNvPr id="2" name="矩形 1"/>
          <p:cNvSpPr/>
          <p:nvPr/>
        </p:nvSpPr>
        <p:spPr>
          <a:xfrm>
            <a:off x="827584" y="4797152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生活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用电一般选用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220V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的交流电，但是也有很多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电子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电器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设备的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运行需要稳定的直流电源，因此在电子产品生产中，常常需要用到将交流电转变为直流电的直流稳压电源。常见的直流稳压电源包括串联型稳压电源、开关电源等。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3568" y="620688"/>
            <a:ext cx="208791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项目导入</a:t>
            </a:r>
            <a:endParaRPr lang="zh-CN" altLang="en-US" sz="24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10319" y="1042086"/>
            <a:ext cx="8229600" cy="4525963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zh-CN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336948" y="1959084"/>
            <a:ext cx="6830466" cy="23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indent="266700">
              <a:lnSpc>
                <a:spcPct val="150000"/>
              </a:lnSpc>
              <a:defRPr/>
            </a:pPr>
            <a:r>
              <a:rPr lang="en-US" altLang="zh-CN" sz="2000" b="1" dirty="0" smtClean="0">
                <a:ea typeface="微软雅黑" pitchFamily="34" charset="-122"/>
              </a:rPr>
              <a:t>1.  </a:t>
            </a:r>
            <a:r>
              <a:rPr lang="zh-CN" altLang="en-US" sz="2000" b="1" dirty="0" smtClean="0">
                <a:ea typeface="微软雅黑" pitchFamily="34" charset="-122"/>
              </a:rPr>
              <a:t>上交</a:t>
            </a:r>
            <a:r>
              <a:rPr lang="zh-CN" altLang="en-US" sz="2000" b="1" dirty="0">
                <a:ea typeface="微软雅黑" pitchFamily="34" charset="-122"/>
              </a:rPr>
              <a:t>学生工作页；</a:t>
            </a:r>
          </a:p>
          <a:p>
            <a:pPr indent="266700">
              <a:lnSpc>
                <a:spcPct val="150000"/>
              </a:lnSpc>
              <a:defRPr/>
            </a:pPr>
            <a:r>
              <a:rPr lang="en-US" altLang="zh-CN" sz="2000" b="1" dirty="0" smtClean="0">
                <a:ea typeface="微软雅黑" pitchFamily="34" charset="-122"/>
              </a:rPr>
              <a:t>2.  </a:t>
            </a:r>
            <a:r>
              <a:rPr lang="zh-CN" altLang="en-US" sz="2000" b="1" dirty="0" smtClean="0">
                <a:ea typeface="微软雅黑" pitchFamily="34" charset="-122"/>
              </a:rPr>
              <a:t>各组成员自评。</a:t>
            </a:r>
            <a:endParaRPr lang="en-US" altLang="zh-CN" sz="2000" b="1" dirty="0" smtClean="0">
              <a:ea typeface="微软雅黑" pitchFamily="34" charset="-122"/>
            </a:endParaRPr>
          </a:p>
          <a:p>
            <a:pPr indent="266700">
              <a:lnSpc>
                <a:spcPct val="150000"/>
              </a:lnSpc>
              <a:defRPr/>
            </a:pPr>
            <a:r>
              <a:rPr lang="en-US" altLang="zh-CN" sz="2000" b="1" dirty="0" smtClean="0">
                <a:ea typeface="微软雅黑" pitchFamily="34" charset="-122"/>
              </a:rPr>
              <a:t>3.   </a:t>
            </a:r>
            <a:r>
              <a:rPr lang="zh-CN" altLang="en-US" sz="2000" b="1" dirty="0" smtClean="0">
                <a:ea typeface="微软雅黑" pitchFamily="34" charset="-122"/>
              </a:rPr>
              <a:t>由组长进行汇报，全班同学边听边提问题，</a:t>
            </a:r>
            <a:endParaRPr lang="en-US" altLang="zh-CN" sz="2000" b="1" dirty="0" smtClean="0">
              <a:ea typeface="微软雅黑" pitchFamily="34" charset="-122"/>
            </a:endParaRPr>
          </a:p>
          <a:p>
            <a:pPr indent="266700">
              <a:lnSpc>
                <a:spcPct val="150000"/>
              </a:lnSpc>
              <a:defRPr/>
            </a:pPr>
            <a:r>
              <a:rPr lang="zh-CN" altLang="en-US" sz="2000" b="1" dirty="0" smtClean="0">
                <a:ea typeface="微软雅黑" pitchFamily="34" charset="-122"/>
              </a:rPr>
              <a:t>小组</a:t>
            </a:r>
            <a:r>
              <a:rPr lang="zh-CN" altLang="en-US" sz="2000" b="1" dirty="0">
                <a:ea typeface="微软雅黑" pitchFamily="34" charset="-122"/>
              </a:rPr>
              <a:t>互</a:t>
            </a:r>
            <a:r>
              <a:rPr lang="zh-CN" altLang="en-US" sz="2000" b="1" dirty="0" smtClean="0">
                <a:ea typeface="微软雅黑" pitchFamily="34" charset="-122"/>
              </a:rPr>
              <a:t>评；</a:t>
            </a:r>
            <a:endParaRPr lang="zh-CN" altLang="en-US" sz="2000" b="1" dirty="0">
              <a:ea typeface="微软雅黑" pitchFamily="34" charset="-122"/>
            </a:endParaRPr>
          </a:p>
          <a:p>
            <a:pPr indent="266700">
              <a:lnSpc>
                <a:spcPct val="150000"/>
              </a:lnSpc>
              <a:defRPr/>
            </a:pPr>
            <a:r>
              <a:rPr lang="en-US" altLang="zh-CN" sz="2000" b="1" dirty="0" smtClean="0">
                <a:ea typeface="微软雅黑" pitchFamily="34" charset="-122"/>
              </a:rPr>
              <a:t>4.  </a:t>
            </a:r>
            <a:r>
              <a:rPr lang="zh-CN" altLang="en-US" sz="2000" b="1" dirty="0" smtClean="0">
                <a:ea typeface="微软雅黑" pitchFamily="34" charset="-122"/>
              </a:rPr>
              <a:t>教师评价，最终评选出优秀的小组进行奖励。</a:t>
            </a:r>
            <a:endParaRPr lang="zh-CN" altLang="en-US" sz="2000" b="1" dirty="0">
              <a:ea typeface="微软雅黑" pitchFamily="34" charset="-12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3568" y="620688"/>
            <a:ext cx="208791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项目评价</a:t>
            </a:r>
            <a:endParaRPr lang="zh-CN" altLang="en-US" sz="24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33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1268760"/>
            <a:ext cx="8229600" cy="4525963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zh-CN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3312" y="1237628"/>
            <a:ext cx="87503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     </a:t>
            </a:r>
            <a:r>
              <a:rPr lang="zh-CN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项目以直流稳压电源的装配为主线，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按照项目布置、资讯、实施、检查和评价等环节、讲解</a:t>
            </a:r>
            <a:r>
              <a:rPr lang="zh-CN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电子产品装配方面的知识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，训练了相关技能、培养了良好的职业素养，主要涉及到以下方面</a:t>
            </a:r>
            <a:r>
              <a:rPr lang="zh-CN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：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   1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常用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电子元器件的认识与检测。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   2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. PCB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是印制线路板的简称，按结构的不同可分为单面印制电路板，双面印制电路多层印制电路板。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   3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电子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元器件的封装形式多种多样，合理选取元器件的封装是成功制作电路板的前提条件。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   4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手工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焊接工艺在电子产品生产中占有不可缺少的地位，焊接质量的好坏直接影响到产品的质量。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   5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稳压电源的装接包括以下几个部分：元器件识别检测、元器件整形、手工焊接、焊点检查和通电调试。</a:t>
            </a:r>
            <a:endParaRPr lang="zh-CN" altLang="en-US" dirty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620688"/>
            <a:ext cx="208791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项目总结</a:t>
            </a:r>
            <a:endParaRPr lang="zh-CN" altLang="en-US" sz="24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12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924944"/>
            <a:ext cx="888407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stA="50000" endA="300" endPos="55000" dir="5400000" sy="-100000" algn="bl" rotWithShape="0"/>
          </a:effectLst>
        </p:spPr>
        <p:txBody>
          <a:bodyPr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7200" kern="0" dirty="0" smtClean="0">
                <a:solidFill>
                  <a:sysClr val="windowText" lastClr="000000"/>
                </a:solidFill>
                <a:latin typeface="Aharoni" pitchFamily="2" charset="-79"/>
                <a:ea typeface="Gulim" pitchFamily="34" charset="-127"/>
                <a:cs typeface="Aharoni" pitchFamily="2" charset="-79"/>
              </a:rPr>
              <a:t>THANK </a:t>
            </a:r>
            <a:r>
              <a:rPr lang="en-US" altLang="ko-KR" sz="7200" kern="0" dirty="0">
                <a:solidFill>
                  <a:srgbClr val="FF6600"/>
                </a:solidFill>
                <a:latin typeface="Aharoni" pitchFamily="2" charset="-79"/>
                <a:ea typeface="Gulim" pitchFamily="34" charset="-127"/>
                <a:cs typeface="Aharoni" pitchFamily="2" charset="-79"/>
              </a:rPr>
              <a:t>YOU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691680" y="2564904"/>
            <a:ext cx="547260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655676" y="3860800"/>
            <a:ext cx="5436604" cy="0"/>
          </a:xfrm>
          <a:prstGeom prst="line">
            <a:avLst/>
          </a:prstGeom>
          <a:ln w="101600" cmpd="thickThin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763688" y="3860800"/>
            <a:ext cx="5436604" cy="0"/>
          </a:xfrm>
          <a:prstGeom prst="line">
            <a:avLst/>
          </a:prstGeom>
          <a:ln w="101600" cmpd="thickThin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41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95325" y="5269985"/>
            <a:ext cx="8448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zh-CN" dirty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dirty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</a:rPr>
              <a:t>）直流稳压电源的电路原理图           </a:t>
            </a:r>
            <a:r>
              <a:rPr lang="zh-CN" altLang="en-US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dirty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</a:rPr>
              <a:t>）直流稳压电源的装配图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" y="1412875"/>
            <a:ext cx="7764463" cy="35290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620688"/>
            <a:ext cx="208791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项目导入</a:t>
            </a:r>
            <a:endParaRPr lang="zh-CN" altLang="en-US" sz="24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147248" cy="651098"/>
          </a:xfrm>
        </p:spPr>
        <p:txBody>
          <a:bodyPr/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主要内容：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1680" y="1844824"/>
            <a:ext cx="4618856" cy="3798093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</a:rPr>
              <a:t>电阻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</a:rPr>
              <a:t>电位器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</a:rPr>
              <a:t>电容器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</a:rPr>
              <a:t>二极管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</a:rPr>
              <a:t>三端集成稳压器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zh-CN" sz="2400" dirty="0" smtClean="0">
                <a:latin typeface="微软雅黑" pitchFamily="34" charset="-122"/>
              </a:rPr>
              <a:t>PCB</a:t>
            </a:r>
            <a:r>
              <a:rPr lang="zh-CN" altLang="en-US" sz="2400" dirty="0" smtClean="0">
                <a:latin typeface="微软雅黑" pitchFamily="34" charset="-122"/>
              </a:rPr>
              <a:t>板及元件封装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l"/>
            </a:pPr>
            <a:endParaRPr lang="zh-CN" altLang="en-US" sz="2400" dirty="0">
              <a:latin typeface="微软雅黑" pitchFamily="34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620688"/>
            <a:ext cx="208791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知识链接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2492896"/>
            <a:ext cx="3075656" cy="3081064"/>
          </a:xfrm>
        </p:spPr>
        <p:txBody>
          <a:bodyPr/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</a:rPr>
              <a:t>限流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</a:rPr>
              <a:t>降压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</a:rPr>
              <a:t>偏置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</a:rPr>
              <a:t>取样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</a:rPr>
              <a:t>调节时间常数</a:t>
            </a:r>
            <a:endParaRPr lang="en-US" altLang="zh-CN" sz="2400" dirty="0" smtClean="0">
              <a:latin typeface="微软雅黑" pitchFamily="34" charset="-122"/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</a:rPr>
              <a:t>抑制寄生振荡器</a:t>
            </a:r>
            <a:endParaRPr lang="en-US" altLang="zh-CN" sz="2400" dirty="0" smtClean="0">
              <a:latin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</a:endParaRPr>
          </a:p>
          <a:p>
            <a:pPr marL="0" indent="0">
              <a:buNone/>
            </a:pPr>
            <a:endParaRPr lang="zh-CN" altLang="en-US" dirty="0">
              <a:latin typeface="微软雅黑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7624" y="1628800"/>
            <a:ext cx="252028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1. </a:t>
            </a:r>
            <a:r>
              <a:rPr lang="zh-CN" altLang="en-US" sz="2400" b="1" dirty="0" smtClean="0">
                <a:solidFill>
                  <a:srgbClr val="231F2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电阻的作用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3078260" y="620688"/>
            <a:ext cx="3365948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一、电阻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21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762" y="1067632"/>
            <a:ext cx="6374614" cy="522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692696"/>
            <a:ext cx="3925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ea typeface="微软雅黑" pitchFamily="34" charset="-122"/>
              </a:rPr>
              <a:t>常用电阻器的外形、特点及电路符号</a:t>
            </a:r>
            <a:endParaRPr lang="zh-CN" altLang="en-US" dirty="0"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84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自定义 2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5B2ABC"/>
      </a:hlink>
      <a:folHlink>
        <a:srgbClr val="855ADA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2564</Words>
  <Application>Microsoft Office PowerPoint</Application>
  <PresentationFormat>全屏显示(4:3)</PresentationFormat>
  <Paragraphs>238</Paragraphs>
  <Slides>52</Slides>
  <Notes>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54" baseType="lpstr">
      <vt:lpstr>流畅</vt:lpstr>
      <vt:lpstr>位图图像</vt:lpstr>
      <vt:lpstr>PowerPoint 演示文稿</vt:lpstr>
      <vt:lpstr>知识目标：</vt:lpstr>
      <vt:lpstr>PowerPoint 演示文稿</vt:lpstr>
      <vt:lpstr>PowerPoint 演示文稿</vt:lpstr>
      <vt:lpstr>PowerPoint 演示文稿</vt:lpstr>
      <vt:lpstr>PowerPoint 演示文稿</vt:lpstr>
      <vt:lpstr>主要内容：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常用电容器的外形、特点及常用电路符号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主要步骤：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lkx</dc:creator>
  <cp:lastModifiedBy>彭建</cp:lastModifiedBy>
  <cp:revision>248</cp:revision>
  <dcterms:created xsi:type="dcterms:W3CDTF">2008-06-05T04:49:45Z</dcterms:created>
  <dcterms:modified xsi:type="dcterms:W3CDTF">2014-09-24T10:40:11Z</dcterms:modified>
</cp:coreProperties>
</file>