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9"/>
  </p:notesMasterIdLst>
  <p:sldIdLst>
    <p:sldId id="624" r:id="rId2"/>
    <p:sldId id="623" r:id="rId3"/>
    <p:sldId id="455" r:id="rId4"/>
    <p:sldId id="456" r:id="rId5"/>
    <p:sldId id="605" r:id="rId6"/>
    <p:sldId id="606" r:id="rId7"/>
    <p:sldId id="607" r:id="rId8"/>
    <p:sldId id="608" r:id="rId9"/>
    <p:sldId id="609" r:id="rId10"/>
    <p:sldId id="610" r:id="rId11"/>
    <p:sldId id="611" r:id="rId12"/>
    <p:sldId id="612" r:id="rId13"/>
    <p:sldId id="613" r:id="rId14"/>
    <p:sldId id="614" r:id="rId15"/>
    <p:sldId id="615" r:id="rId16"/>
    <p:sldId id="616" r:id="rId17"/>
    <p:sldId id="617" r:id="rId18"/>
    <p:sldId id="482" r:id="rId19"/>
    <p:sldId id="512" r:id="rId20"/>
    <p:sldId id="618" r:id="rId21"/>
    <p:sldId id="585" r:id="rId22"/>
    <p:sldId id="584" r:id="rId23"/>
    <p:sldId id="619" r:id="rId24"/>
    <p:sldId id="620" r:id="rId25"/>
    <p:sldId id="485" r:id="rId26"/>
    <p:sldId id="487" r:id="rId27"/>
    <p:sldId id="621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9" autoAdjust="0"/>
    <p:restoredTop sz="99534" autoAdjust="0"/>
  </p:normalViewPr>
  <p:slideViewPr>
    <p:cSldViewPr>
      <p:cViewPr varScale="1">
        <p:scale>
          <a:sx n="83" d="100"/>
          <a:sy n="83" d="100"/>
        </p:scale>
        <p:origin x="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51952-DF11-414D-8E94-11A720D04309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4204F26B-3A55-4539-88AD-4D267BEAF0C3}">
      <dgm:prSet phldrT="[文本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228600">
            <a:srgbClr val="7030A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8896E334-0F0D-4FDC-9C6A-FBCB43EA4DBB}" type="parTrans" cxnId="{194C7425-4535-40C9-8BC2-F3293B534CF4}">
      <dgm:prSet/>
      <dgm:spPr/>
      <dgm:t>
        <a:bodyPr/>
        <a:lstStyle/>
        <a:p>
          <a:endParaRPr lang="zh-CN" altLang="en-US"/>
        </a:p>
      </dgm:t>
    </dgm:pt>
    <dgm:pt modelId="{EBCE2EE9-5A8D-4DCF-BC84-B7094A71D8BD}" type="sibTrans" cxnId="{194C7425-4535-40C9-8BC2-F3293B534CF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01600">
            <a:srgbClr val="FFC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/>
        </a:p>
      </dgm:t>
    </dgm:pt>
    <dgm:pt modelId="{6AD91F41-9D87-4B28-A90C-000582152DA3}">
      <dgm:prSet phldrT="[文本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39700">
            <a:srgbClr val="FF0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8423E01E-2225-41F9-A828-73827A594088}" type="parTrans" cxnId="{9F6C44D3-A92E-4DCC-A9E6-B9D9BC4F8AE7}">
      <dgm:prSet/>
      <dgm:spPr/>
      <dgm:t>
        <a:bodyPr/>
        <a:lstStyle/>
        <a:p>
          <a:endParaRPr lang="zh-CN" altLang="en-US"/>
        </a:p>
      </dgm:t>
    </dgm:pt>
    <dgm:pt modelId="{D5855A68-0427-4E38-8152-3AB06B90D261}" type="sibTrans" cxnId="{9F6C44D3-A92E-4DCC-A9E6-B9D9BC4F8AE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39700">
            <a:schemeClr val="accent6">
              <a:lumMod val="60000"/>
              <a:lumOff val="40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/>
        </a:p>
      </dgm:t>
    </dgm:pt>
    <dgm:pt modelId="{DB5356A4-CD20-4294-A981-D9D284EF1AC8}" type="pres">
      <dgm:prSet presAssocID="{7B651952-DF11-414D-8E94-11A720D04309}" presName="Name0" presStyleCnt="0">
        <dgm:presLayoutVars>
          <dgm:chMax val="21"/>
          <dgm:chPref val="21"/>
        </dgm:presLayoutVars>
      </dgm:prSet>
      <dgm:spPr/>
    </dgm:pt>
    <dgm:pt modelId="{DECBA780-AF2F-4ECD-91CC-93FBA12D928B}" type="pres">
      <dgm:prSet presAssocID="{4204F26B-3A55-4539-88AD-4D267BEAF0C3}" presName="tex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63F0DA21-6737-48BB-827B-424778B9EAA1}" type="pres">
      <dgm:prSet presAssocID="{4204F26B-3A55-4539-88AD-4D267BEAF0C3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>
        <a:xfrm>
          <a:off x="1467504" y="1127066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A70601C7-A116-4B80-8628-B636CB46E395}" type="pres">
      <dgm:prSet presAssocID="{4204F26B-3A55-4539-88AD-4D267BEAF0C3}" presName="textaccen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8785B9D-0F5B-40B6-B477-82C597640808}" type="pres">
      <dgm:prSet presAssocID="{4204F26B-3A55-4539-88AD-4D267BEAF0C3}" presName="accentRepeatNode" presStyleLbl="solidAlignAcc1" presStyleIdx="0" presStyleCnt="4" custLinFactX="-100000" custLinFactY="65419" custLinFactNeighborX="-141224" custLinFactNeighborY="100000"/>
      <dgm:spPr>
        <a:xfrm>
          <a:off x="1522312" y="179545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7F6DFD73-FBBC-4BA2-B7D2-9C25D56AA372}" type="pres">
      <dgm:prSet presAssocID="{EBCE2EE9-5A8D-4DCF-BC84-B7094A71D8BD}" presName="image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373AD755-68DA-4BF5-9807-A0AF3B44D39B}" type="pres">
      <dgm:prSet presAssocID="{EBCE2EE9-5A8D-4DCF-BC84-B7094A71D8BD}" presName="imageRepeatNode" presStyleLbl="alignAcc1" presStyleIdx="0" presStyleCnt="2" custLinFactNeighborX="5237" custLinFactNeighborY="-1890"/>
      <dgm:spPr>
        <a:xfrm>
          <a:off x="0" y="311730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5C4874E3-4535-4C7F-9BE2-7CAB0DF80654}" type="pres">
      <dgm:prSet presAssocID="{EBCE2EE9-5A8D-4DCF-BC84-B7094A71D8BD}" presName="imageaccen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78E1D52-9A06-4C3A-B85F-4A84A3583BF1}" type="pres">
      <dgm:prSet presAssocID="{EBCE2EE9-5A8D-4DCF-BC84-B7094A71D8BD}" presName="accentRepeatNode" presStyleLbl="solidAlignAcc1" presStyleIdx="1" presStyleCnt="4" custLinFactX="139304" custLinFactY="-200000" custLinFactNeighborX="200000" custLinFactNeighborY="-265707"/>
      <dgm:spPr>
        <a:xfrm>
          <a:off x="1195926" y="161636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D730A21-CECA-4465-8E58-5D1B1A478710}" type="pres">
      <dgm:prSet presAssocID="{6AD91F41-9D87-4B28-A90C-000582152DA3}" presName="tex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09CB03B-7F17-4F1C-BB03-C84FBAB06190}" type="pres">
      <dgm:prSet presAssocID="{6AD91F41-9D87-4B28-A90C-000582152DA3}" presName="textRepeatNode" presStyleLbl="alignNode1" presStyleIdx="1" presStyleCnt="2" custScaleX="98552" custLinFactNeighborX="1340" custLinFactNeighborY="3192">
        <dgm:presLayoutVars>
          <dgm:chMax val="0"/>
          <dgm:chPref val="0"/>
          <dgm:bulletEnabled val="1"/>
        </dgm:presLayoutVars>
      </dgm:prSet>
      <dgm:spPr>
        <a:xfrm>
          <a:off x="2899837" y="72002"/>
          <a:ext cx="1729679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05B7D1AE-E4A6-4276-8A01-37C248CE9D41}" type="pres">
      <dgm:prSet presAssocID="{6AD91F41-9D87-4B28-A90C-000582152DA3}" presName="textaccen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A919062-BD18-4EFF-97C0-9F2C9198A016}" type="pres">
      <dgm:prSet presAssocID="{6AD91F41-9D87-4B28-A90C-000582152DA3}" presName="accentRepeatNode" presStyleLbl="solidAlignAcc1" presStyleIdx="2" presStyleCnt="4" custLinFactX="100000" custLinFactY="-200000" custLinFactNeighborX="197450" custLinFactNeighborY="-225023"/>
      <dgm:spPr>
        <a:xfrm>
          <a:off x="4131550" y="161636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8D5A2D0B-9F4D-42EA-A183-6B571EC09EFB}" type="pres">
      <dgm:prSet presAssocID="{D5855A68-0427-4E38-8152-3AB06B90D261}" presName="image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6D904E6-F0C5-42BD-96B4-0E85AFB088BE}" type="pres">
      <dgm:prSet presAssocID="{D5855A68-0427-4E38-8152-3AB06B90D261}" presName="imageRepeatNode" presStyleLbl="alignAcc1" presStyleIdx="1" presStyleCnt="2" custLinFactNeighborX="-300" custLinFactNeighborY="1656"/>
      <dgm:spPr>
        <a:xfrm>
          <a:off x="4403128" y="1180570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BDCD2C9A-EA97-4C07-9072-5B75A320E08B}" type="pres">
      <dgm:prSet presAssocID="{D5855A68-0427-4E38-8152-3AB06B90D261}" presName="imageaccen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52A2E50-1BC1-4B1A-AFB6-B046F1D753A5}" type="pres">
      <dgm:prSet presAssocID="{D5855A68-0427-4E38-8152-3AB06B90D261}" presName="accentRepeatNode" presStyleLbl="solidAlignAcc1" presStyleIdx="3" presStyleCnt="4" custLinFactX="-100000" custLinFactNeighborX="-168192" custLinFactNeighborY="84051"/>
      <dgm:spPr>
        <a:xfrm>
          <a:off x="4457936" y="179545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</dgm:ptLst>
  <dgm:cxnLst>
    <dgm:cxn modelId="{B157F0BE-B5E2-4A55-BEEC-F67936AD3C77}" type="presOf" srcId="{4204F26B-3A55-4539-88AD-4D267BEAF0C3}" destId="{63F0DA21-6737-48BB-827B-424778B9EAA1}" srcOrd="0" destOrd="0" presId="urn:microsoft.com/office/officeart/2008/layout/HexagonCluster"/>
    <dgm:cxn modelId="{194C7425-4535-40C9-8BC2-F3293B534CF4}" srcId="{7B651952-DF11-414D-8E94-11A720D04309}" destId="{4204F26B-3A55-4539-88AD-4D267BEAF0C3}" srcOrd="0" destOrd="0" parTransId="{8896E334-0F0D-4FDC-9C6A-FBCB43EA4DBB}" sibTransId="{EBCE2EE9-5A8D-4DCF-BC84-B7094A71D8BD}"/>
    <dgm:cxn modelId="{9FA7FB5E-DCA9-4B2A-8EC1-4E1562DA56AE}" type="presOf" srcId="{7B651952-DF11-414D-8E94-11A720D04309}" destId="{DB5356A4-CD20-4294-A981-D9D284EF1AC8}" srcOrd="0" destOrd="0" presId="urn:microsoft.com/office/officeart/2008/layout/HexagonCluster"/>
    <dgm:cxn modelId="{9F6C44D3-A92E-4DCC-A9E6-B9D9BC4F8AE7}" srcId="{7B651952-DF11-414D-8E94-11A720D04309}" destId="{6AD91F41-9D87-4B28-A90C-000582152DA3}" srcOrd="1" destOrd="0" parTransId="{8423E01E-2225-41F9-A828-73827A594088}" sibTransId="{D5855A68-0427-4E38-8152-3AB06B90D261}"/>
    <dgm:cxn modelId="{CD8BA811-9F7A-4ED8-B690-8F06D9EB896F}" type="presOf" srcId="{D5855A68-0427-4E38-8152-3AB06B90D261}" destId="{B6D904E6-F0C5-42BD-96B4-0E85AFB088BE}" srcOrd="0" destOrd="0" presId="urn:microsoft.com/office/officeart/2008/layout/HexagonCluster"/>
    <dgm:cxn modelId="{5028D047-B3E3-4D53-9982-2C65A0822E93}" type="presOf" srcId="{EBCE2EE9-5A8D-4DCF-BC84-B7094A71D8BD}" destId="{373AD755-68DA-4BF5-9807-A0AF3B44D39B}" srcOrd="0" destOrd="0" presId="urn:microsoft.com/office/officeart/2008/layout/HexagonCluster"/>
    <dgm:cxn modelId="{88922FB7-9A03-4DB5-B5EC-8C3BB8AF34E9}" type="presOf" srcId="{6AD91F41-9D87-4B28-A90C-000582152DA3}" destId="{109CB03B-7F17-4F1C-BB03-C84FBAB06190}" srcOrd="0" destOrd="0" presId="urn:microsoft.com/office/officeart/2008/layout/HexagonCluster"/>
    <dgm:cxn modelId="{0A04498B-58F4-443C-B756-1617F9229DD9}" type="presParOf" srcId="{DB5356A4-CD20-4294-A981-D9D284EF1AC8}" destId="{DECBA780-AF2F-4ECD-91CC-93FBA12D928B}" srcOrd="0" destOrd="0" presId="urn:microsoft.com/office/officeart/2008/layout/HexagonCluster"/>
    <dgm:cxn modelId="{B8DA7732-8AF5-4E53-8DF2-A956A0626C9A}" type="presParOf" srcId="{DECBA780-AF2F-4ECD-91CC-93FBA12D928B}" destId="{63F0DA21-6737-48BB-827B-424778B9EAA1}" srcOrd="0" destOrd="0" presId="urn:microsoft.com/office/officeart/2008/layout/HexagonCluster"/>
    <dgm:cxn modelId="{D14EFAEB-5F82-4D63-9D14-C7AF003C10F4}" type="presParOf" srcId="{DB5356A4-CD20-4294-A981-D9D284EF1AC8}" destId="{A70601C7-A116-4B80-8628-B636CB46E395}" srcOrd="1" destOrd="0" presId="urn:microsoft.com/office/officeart/2008/layout/HexagonCluster"/>
    <dgm:cxn modelId="{3D6A9691-813A-4478-884A-E94DC284A0D5}" type="presParOf" srcId="{A70601C7-A116-4B80-8628-B636CB46E395}" destId="{18785B9D-0F5B-40B6-B477-82C597640808}" srcOrd="0" destOrd="0" presId="urn:microsoft.com/office/officeart/2008/layout/HexagonCluster"/>
    <dgm:cxn modelId="{4161760B-37CA-4C4A-953D-55DDE2CCD9AE}" type="presParOf" srcId="{DB5356A4-CD20-4294-A981-D9D284EF1AC8}" destId="{7F6DFD73-FBBC-4BA2-B7D2-9C25D56AA372}" srcOrd="2" destOrd="0" presId="urn:microsoft.com/office/officeart/2008/layout/HexagonCluster"/>
    <dgm:cxn modelId="{C7D9236A-B3DE-49D4-B072-67E67DA3280D}" type="presParOf" srcId="{7F6DFD73-FBBC-4BA2-B7D2-9C25D56AA372}" destId="{373AD755-68DA-4BF5-9807-A0AF3B44D39B}" srcOrd="0" destOrd="0" presId="urn:microsoft.com/office/officeart/2008/layout/HexagonCluster"/>
    <dgm:cxn modelId="{7ED14DA4-442A-4C64-95BC-3DC4A8C508C7}" type="presParOf" srcId="{DB5356A4-CD20-4294-A981-D9D284EF1AC8}" destId="{5C4874E3-4535-4C7F-9BE2-7CAB0DF80654}" srcOrd="3" destOrd="0" presId="urn:microsoft.com/office/officeart/2008/layout/HexagonCluster"/>
    <dgm:cxn modelId="{A8B4C97C-40DB-4A22-A1E1-E39BB41EDCAE}" type="presParOf" srcId="{5C4874E3-4535-4C7F-9BE2-7CAB0DF80654}" destId="{E78E1D52-9A06-4C3A-B85F-4A84A3583BF1}" srcOrd="0" destOrd="0" presId="urn:microsoft.com/office/officeart/2008/layout/HexagonCluster"/>
    <dgm:cxn modelId="{88E321EF-771C-453B-AE14-95B8D7911B20}" type="presParOf" srcId="{DB5356A4-CD20-4294-A981-D9D284EF1AC8}" destId="{ED730A21-CECA-4465-8E58-5D1B1A478710}" srcOrd="4" destOrd="0" presId="urn:microsoft.com/office/officeart/2008/layout/HexagonCluster"/>
    <dgm:cxn modelId="{136D08ED-D385-46A2-92D8-0AF0234AFA67}" type="presParOf" srcId="{ED730A21-CECA-4465-8E58-5D1B1A478710}" destId="{109CB03B-7F17-4F1C-BB03-C84FBAB06190}" srcOrd="0" destOrd="0" presId="urn:microsoft.com/office/officeart/2008/layout/HexagonCluster"/>
    <dgm:cxn modelId="{50BAB6D2-50C3-4934-A5EB-E2E0E7E234CD}" type="presParOf" srcId="{DB5356A4-CD20-4294-A981-D9D284EF1AC8}" destId="{05B7D1AE-E4A6-4276-8A01-37C248CE9D41}" srcOrd="5" destOrd="0" presId="urn:microsoft.com/office/officeart/2008/layout/HexagonCluster"/>
    <dgm:cxn modelId="{F7E944E0-4405-491C-97D1-530C443E393F}" type="presParOf" srcId="{05B7D1AE-E4A6-4276-8A01-37C248CE9D41}" destId="{4A919062-BD18-4EFF-97C0-9F2C9198A016}" srcOrd="0" destOrd="0" presId="urn:microsoft.com/office/officeart/2008/layout/HexagonCluster"/>
    <dgm:cxn modelId="{B502EFC5-CA17-4F5B-AE17-45BD4764E145}" type="presParOf" srcId="{DB5356A4-CD20-4294-A981-D9D284EF1AC8}" destId="{8D5A2D0B-9F4D-42EA-A183-6B571EC09EFB}" srcOrd="6" destOrd="0" presId="urn:microsoft.com/office/officeart/2008/layout/HexagonCluster"/>
    <dgm:cxn modelId="{944D64AC-6551-4765-AA6D-10E788AFCAD4}" type="presParOf" srcId="{8D5A2D0B-9F4D-42EA-A183-6B571EC09EFB}" destId="{B6D904E6-F0C5-42BD-96B4-0E85AFB088BE}" srcOrd="0" destOrd="0" presId="urn:microsoft.com/office/officeart/2008/layout/HexagonCluster"/>
    <dgm:cxn modelId="{3684BEF9-D569-4636-B26A-86B132DC7E56}" type="presParOf" srcId="{DB5356A4-CD20-4294-A981-D9D284EF1AC8}" destId="{BDCD2C9A-EA97-4C07-9072-5B75A320E08B}" srcOrd="7" destOrd="0" presId="urn:microsoft.com/office/officeart/2008/layout/HexagonCluster"/>
    <dgm:cxn modelId="{A1A84B8B-AFC1-4AE1-BBDF-D148C4B13820}" type="presParOf" srcId="{BDCD2C9A-EA97-4C07-9072-5B75A320E08B}" destId="{452A2E50-1BC1-4B1A-AFB6-B046F1D753A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0DA21-6737-48BB-827B-424778B9EAA1}">
      <dsp:nvSpPr>
        <dsp:cNvPr id="0" name=""/>
        <dsp:cNvSpPr/>
      </dsp:nvSpPr>
      <dsp:spPr>
        <a:xfrm>
          <a:off x="1149686" y="1165225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228600">
            <a:srgbClr val="7030A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2230" rIns="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9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1363081" y="1349249"/>
        <a:ext cx="948202" cy="817697"/>
      </dsp:txXfrm>
    </dsp:sp>
    <dsp:sp modelId="{18785B9D-0F5B-40B6-B477-82C597640808}">
      <dsp:nvSpPr>
        <dsp:cNvPr id="0" name=""/>
        <dsp:cNvSpPr/>
      </dsp:nvSpPr>
      <dsp:spPr>
        <a:xfrm>
          <a:off x="805081" y="1918232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AD755-68DA-4BF5-9807-A0AF3B44D39B}">
      <dsp:nvSpPr>
        <dsp:cNvPr id="0" name=""/>
        <dsp:cNvSpPr/>
      </dsp:nvSpPr>
      <dsp:spPr>
        <a:xfrm>
          <a:off x="72008" y="504056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01600">
            <a:srgbClr val="FFC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E1D52-9A06-4C3A-B85F-4A84A3583BF1}">
      <dsp:nvSpPr>
        <dsp:cNvPr id="0" name=""/>
        <dsp:cNvSpPr/>
      </dsp:nvSpPr>
      <dsp:spPr>
        <a:xfrm>
          <a:off x="1482040" y="902794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CB03B-7F17-4F1C-BB03-C84FBAB06190}">
      <dsp:nvSpPr>
        <dsp:cNvPr id="0" name=""/>
        <dsp:cNvSpPr/>
      </dsp:nvSpPr>
      <dsp:spPr>
        <a:xfrm>
          <a:off x="2328236" y="564315"/>
          <a:ext cx="1355082" cy="11857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39700">
            <a:srgbClr val="FF0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2230" rIns="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9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2539972" y="749591"/>
        <a:ext cx="931610" cy="815193"/>
      </dsp:txXfrm>
    </dsp:sp>
    <dsp:sp modelId="{4A919062-BD18-4EFF-97C0-9F2C9198A016}">
      <dsp:nvSpPr>
        <dsp:cNvPr id="0" name=""/>
        <dsp:cNvSpPr/>
      </dsp:nvSpPr>
      <dsp:spPr>
        <a:xfrm>
          <a:off x="3714655" y="959207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904E6-F0C5-42BD-96B4-0E85AFB088BE}">
      <dsp:nvSpPr>
        <dsp:cNvPr id="0" name=""/>
        <dsp:cNvSpPr/>
      </dsp:nvSpPr>
      <dsp:spPr>
        <a:xfrm>
          <a:off x="3445418" y="1184861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39700">
            <a:schemeClr val="accent6">
              <a:lumMod val="60000"/>
              <a:lumOff val="40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A2E50-1BC1-4B1A-AFB6-B046F1D753A5}">
      <dsp:nvSpPr>
        <dsp:cNvPr id="0" name=""/>
        <dsp:cNvSpPr/>
      </dsp:nvSpPr>
      <dsp:spPr>
        <a:xfrm>
          <a:off x="3061612" y="1805405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fld id="{B96D022A-D747-43A4-8788-B86006E41700}" type="datetimeFigureOut">
              <a:rPr lang="zh-CN" altLang="en-US" smtClean="0"/>
              <a:pPr>
                <a:defRPr/>
              </a:pPr>
              <a:t>2014/12/2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fld id="{C1D9F786-0DE3-4FB6-B9CE-BB5CBE0430C9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70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gradFill flip="none" rotWithShape="1">
          <a:gsLst>
            <a:gs pos="30000">
              <a:schemeClr val="accent1">
                <a:lumMod val="63000"/>
              </a:schemeClr>
            </a:gs>
            <a:gs pos="100000">
              <a:srgbClr val="A5C9F4">
                <a:lumMod val="33000"/>
              </a:srgbClr>
            </a:gs>
            <a:gs pos="3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"/>
          <p:cNvGrpSpPr>
            <a:grpSpLocks/>
          </p:cNvGrpSpPr>
          <p:nvPr userDrawn="1"/>
        </p:nvGrpSpPr>
        <p:grpSpPr bwMode="auto">
          <a:xfrm>
            <a:off x="6084168" y="476672"/>
            <a:ext cx="2617787" cy="1223157"/>
            <a:chOff x="-1132669" y="101366"/>
            <a:chExt cx="2617907" cy="1223080"/>
          </a:xfrm>
        </p:grpSpPr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-1132669" y="800604"/>
              <a:ext cx="2617907" cy="523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zh-CN" altLang="en-US" sz="2000" kern="0" dirty="0">
                  <a:solidFill>
                    <a:srgbClr val="FFFF00"/>
                  </a:solidFill>
                  <a:latin typeface="方正舒体" pitchFamily="2" charset="-122"/>
                  <a:ea typeface="方正舒体" pitchFamily="2" charset="-122"/>
                </a:rPr>
                <a:t>霍山县高级职业</a:t>
              </a:r>
              <a:r>
                <a:rPr lang="zh-CN" altLang="en-US" sz="2000" kern="0" dirty="0" smtClean="0">
                  <a:solidFill>
                    <a:srgbClr val="FFFF00"/>
                  </a:solidFill>
                  <a:latin typeface="方正舒体" pitchFamily="2" charset="-122"/>
                  <a:ea typeface="方正舒体" pitchFamily="2" charset="-122"/>
                </a:rPr>
                <a:t>中学</a:t>
              </a:r>
              <a:endParaRPr lang="en-US" altLang="zh-CN" sz="2000" kern="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en-US" altLang="zh-CN" sz="800" b="0" kern="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 Huo shan </a:t>
              </a:r>
              <a:r>
                <a:rPr lang="en-US" altLang="zh-CN" sz="800" b="0" kern="0" dirty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county senior vocational </a:t>
              </a:r>
              <a:r>
                <a:rPr lang="en-US" altLang="zh-CN" sz="800" b="0" kern="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middle school</a:t>
              </a:r>
              <a:endParaRPr lang="en-US" altLang="zh-CN" sz="800" b="0" kern="0" dirty="0" smtClean="0">
                <a:solidFill>
                  <a:srgbClr val="FFFF00"/>
                </a:solidFill>
                <a:latin typeface="Aharoni" pitchFamily="2" charset="-79"/>
                <a:ea typeface="方正舒体" pitchFamily="2" charset="-122"/>
                <a:cs typeface="Aharoni" pitchFamily="2" charset="-79"/>
              </a:endParaRPr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80848"/>
                </a:clrFrom>
                <a:clrTo>
                  <a:srgbClr val="080848">
                    <a:alpha val="0"/>
                  </a:srgbClr>
                </a:clrTo>
              </a:clrChange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472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3" y="101366"/>
              <a:ext cx="890998" cy="728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1" name="图示 20"/>
          <p:cNvGraphicFramePr/>
          <p:nvPr userDrawn="1">
            <p:extLst/>
          </p:nvPr>
        </p:nvGraphicFramePr>
        <p:xfrm>
          <a:off x="1907704" y="1844824"/>
          <a:ext cx="4824536" cy="287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79829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C6CAA68-00BF-480F-99B8-CFA6B5D852F0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B618D30-7B2A-4395-B20C-A4046AEDEC74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6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6F9820A-1FDE-456A-8CCA-8221FA7B5DF7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7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6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5C98EB5-A64A-4CF9-9484-72F57086931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1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9A363EC-11CB-428F-98EC-20A34952979C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1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001718C-9A00-49C9-AB3E-A2700A69F72D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82834D-FB12-4EBF-BF08-4E88C090FF74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3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FE7305B-85DF-4478-8B8A-6EEAEF9667C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4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7B78A7F-EC0A-4938-8CA2-460132A91A85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28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8DD22E6-FB54-4CD1-8F3A-5EAD269F07B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1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5355835-FDAF-4410-B11B-A293EB17999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6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41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1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0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37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5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35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3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70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/>
              <a:pPr>
                <a:defRPr/>
              </a:pPr>
              <a:t>2014/12/2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05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E9FB0E7-EEC2-44D4-91EA-EC8E2146FEC8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35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8289092-54EF-42ED-B6E5-862CDDCA7F22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8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F50BBD3-280D-43F3-9039-D0F26525656F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6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D0E27A5-8B5F-4655-9B44-AF52D89701F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1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4F0DBDD-03BE-4F91-BFA9-4F3FBAF579FF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3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5781680-4A95-4F20-9607-AE0B91F7CA82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31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8186A90-85F2-491D-B28A-65E64640E48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4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8"/>
          <p:cNvGrpSpPr>
            <a:grpSpLocks/>
          </p:cNvGrpSpPr>
          <p:nvPr userDrawn="1"/>
        </p:nvGrpSpPr>
        <p:grpSpPr bwMode="auto">
          <a:xfrm>
            <a:off x="0" y="692150"/>
            <a:ext cx="9144000" cy="6159500"/>
            <a:chOff x="0" y="0"/>
            <a:chExt cx="9144000" cy="6851936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pic>
          <p:nvPicPr>
            <p:cNvPr id="1039" name="图片 6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63"/>
              <a:ext cx="9144000" cy="68458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 userDrawn="1"/>
          </p:nvSpPr>
          <p:spPr>
            <a:xfrm>
              <a:off x="0" y="0"/>
              <a:ext cx="9144000" cy="68519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6308725"/>
            <a:ext cx="9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矩形 24"/>
          <p:cNvSpPr>
            <a:spLocks noChangeArrowheads="1"/>
          </p:cNvSpPr>
          <p:nvPr userDrawn="1"/>
        </p:nvSpPr>
        <p:spPr bwMode="auto">
          <a:xfrm>
            <a:off x="6588224" y="6362361"/>
            <a:ext cx="2710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《</a:t>
            </a:r>
            <a:r>
              <a:rPr lang="zh-CN" altLang="en-US" dirty="0" smtClean="0">
                <a:solidFill>
                  <a:srgbClr val="002060"/>
                </a:solidFill>
                <a:ea typeface="宋体" charset="-122"/>
              </a:rPr>
              <a:t>电气控制与</a:t>
            </a: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PLC</a:t>
            </a:r>
            <a:r>
              <a:rPr lang="zh-CN" altLang="en-US" dirty="0" smtClean="0">
                <a:solidFill>
                  <a:srgbClr val="002060"/>
                </a:solidFill>
                <a:ea typeface="宋体" charset="-122"/>
              </a:rPr>
              <a:t>技术</a:t>
            </a: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》</a:t>
            </a:r>
          </a:p>
        </p:txBody>
      </p:sp>
      <p:grpSp>
        <p:nvGrpSpPr>
          <p:cNvPr id="1032" name="组合 25"/>
          <p:cNvGrpSpPr>
            <a:grpSpLocks/>
          </p:cNvGrpSpPr>
          <p:nvPr userDrawn="1"/>
        </p:nvGrpSpPr>
        <p:grpSpPr bwMode="auto">
          <a:xfrm>
            <a:off x="0" y="0"/>
            <a:ext cx="9144000" cy="692150"/>
            <a:chOff x="0" y="0"/>
            <a:chExt cx="9144000" cy="692696"/>
          </a:xfrm>
        </p:grpSpPr>
        <p:sp>
          <p:nvSpPr>
            <p:cNvPr id="1033" name="AutoShape 1" descr="C:\Users\jian.peng\AppData\Roaming\Tencent\Users\512555475\QQ\WinTemp\RichOle\L2@X$R3~W0GO`~G)&gt;_5BW.jpg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mtClean="0">
                <a:solidFill>
                  <a:srgbClr val="47494B"/>
                </a:solidFill>
                <a:ea typeface="宋体" charset="-122"/>
              </a:endParaRPr>
            </a:p>
          </p:txBody>
        </p:sp>
        <p:pic>
          <p:nvPicPr>
            <p:cNvPr id="28" name="Picture 2" descr="C:\Users\jian.peng\AppData\Roaming\Tencent\Users\512555475\QQ\WinTemp\RichOle\`DTVU$WU[9$3OT)5%DORB_7.jpg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35896" y="152400"/>
              <a:ext cx="5508104" cy="4951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grpSp>
          <p:nvGrpSpPr>
            <p:cNvPr id="1035" name="组合 28"/>
            <p:cNvGrpSpPr>
              <a:grpSpLocks/>
            </p:cNvGrpSpPr>
            <p:nvPr/>
          </p:nvGrpSpPr>
          <p:grpSpPr bwMode="auto">
            <a:xfrm>
              <a:off x="152400" y="52770"/>
              <a:ext cx="3308303" cy="639926"/>
              <a:chOff x="184198" y="113326"/>
              <a:chExt cx="3308303" cy="639926"/>
            </a:xfrm>
          </p:grpSpPr>
          <p:sp>
            <p:nvSpPr>
              <p:cNvPr id="1037" name="TextBox 7"/>
              <p:cNvSpPr txBox="1">
                <a:spLocks noChangeArrowheads="1"/>
              </p:cNvSpPr>
              <p:nvPr/>
            </p:nvSpPr>
            <p:spPr bwMode="auto">
              <a:xfrm>
                <a:off x="874761" y="160648"/>
                <a:ext cx="2617787" cy="522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kumimoji="1" lang="zh-CN" altLang="en-US" sz="2000" b="1" smtClean="0">
                    <a:solidFill>
                      <a:srgbClr val="4D579C"/>
                    </a:solidFill>
                    <a:latin typeface="方正舒体" pitchFamily="2" charset="-122"/>
                    <a:ea typeface="方正舒体" pitchFamily="2" charset="-122"/>
                  </a:rPr>
                  <a:t>霍山县高级职业中学</a:t>
                </a:r>
                <a:endParaRPr kumimoji="1" lang="en-US" altLang="zh-CN" sz="2000" b="1" smtClean="0">
                  <a:solidFill>
                    <a:srgbClr val="4D579C"/>
                  </a:solidFill>
                  <a:latin typeface="方正舒体" pitchFamily="2" charset="-122"/>
                  <a:ea typeface="方正舒体" pitchFamily="2" charset="-122"/>
                </a:endParaRPr>
              </a:p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kumimoji="1" lang="en-US" altLang="zh-CN" sz="800" smtClean="0">
                    <a:solidFill>
                      <a:srgbClr val="4D579C"/>
                    </a:solidFill>
                    <a:latin typeface="Aharoni" pitchFamily="2" charset="-79"/>
                    <a:cs typeface="Aharoni" pitchFamily="2" charset="-79"/>
                  </a:rPr>
                  <a:t> Huo shan county senior vocational middle school</a:t>
                </a:r>
                <a:endParaRPr kumimoji="1" lang="en-US" altLang="zh-CN" sz="800" smtClean="0">
                  <a:solidFill>
                    <a:srgbClr val="4D579C"/>
                  </a:solidFill>
                  <a:latin typeface="Aharoni" pitchFamily="2" charset="-79"/>
                  <a:ea typeface="方正舒体" pitchFamily="2" charset="-122"/>
                  <a:cs typeface="Aharoni" pitchFamily="2" charset="-79"/>
                </a:endParaRPr>
              </a:p>
            </p:txBody>
          </p:sp>
          <p:pic>
            <p:nvPicPr>
              <p:cNvPr id="1038" name="Picture 11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198" y="113326"/>
                <a:ext cx="782542" cy="639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0" name="直接连接符 29"/>
            <p:cNvCxnSpPr/>
            <p:nvPr/>
          </p:nvCxnSpPr>
          <p:spPr>
            <a:xfrm>
              <a:off x="3491880" y="152400"/>
              <a:ext cx="0" cy="495123"/>
            </a:xfrm>
            <a:prstGeom prst="line">
              <a:avLst/>
            </a:prstGeom>
            <a:ln w="190500" cmpd="thickThin">
              <a:gradFill>
                <a:gsLst>
                  <a:gs pos="0">
                    <a:srgbClr val="030BA9"/>
                  </a:gs>
                  <a:gs pos="47000">
                    <a:schemeClr val="accent1"/>
                  </a:gs>
                  <a:gs pos="6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370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4" r:id="rId24"/>
    <p:sldLayoutId id="2147483895" r:id="rId25"/>
    <p:sldLayoutId id="2147483896" r:id="rId26"/>
    <p:sldLayoutId id="2147483897" r:id="rId27"/>
    <p:sldLayoutId id="2147483852" r:id="rId2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14549F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188" indent="-357188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70000"/>
        <a:buBlip>
          <a:blip r:embed="rId33"/>
        </a:buBlip>
        <a:defRPr sz="2000" kern="1200">
          <a:solidFill>
            <a:srgbClr val="14549F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188" indent="-357188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AFB4D7"/>
        </a:buClr>
        <a:buFont typeface="幼圆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23728" y="4869160"/>
            <a:ext cx="540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电气控制与</a:t>
            </a:r>
            <a:r>
              <a:rPr lang="en-US" altLang="zh-CN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PLC</a:t>
            </a:r>
            <a:r>
              <a:rPr lang="zh-CN" alt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技术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67544" y="5229200"/>
            <a:ext cx="151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308304" y="5229200"/>
            <a:ext cx="151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3080" y="79935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</a:t>
            </a:r>
            <a:r>
              <a:rPr lang="en-US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FX</a:t>
            </a:r>
            <a:r>
              <a:rPr lang="en-US" altLang="zh-CN" sz="2400" baseline="-250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2N</a:t>
            </a:r>
            <a:r>
              <a:rPr lang="zh-CN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系列</a:t>
            </a:r>
            <a:r>
              <a:rPr lang="en-US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PLC</a:t>
            </a:r>
            <a:r>
              <a:rPr lang="zh-CN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的外部结构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1772816"/>
            <a:ext cx="6984776" cy="374441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67744" y="5868362"/>
            <a:ext cx="413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图15-2  FX</a:t>
            </a:r>
            <a:r>
              <a:rPr lang="zh-CN" altLang="zh-CN" baseline="-25000" dirty="0">
                <a:latin typeface="微软雅黑" pitchFamily="34" charset="-122"/>
                <a:ea typeface="微软雅黑" pitchFamily="34" charset="-122"/>
              </a:rPr>
              <a:t>2N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-64MR主机的外形结构图</a:t>
            </a:r>
          </a:p>
        </p:txBody>
      </p:sp>
    </p:spTree>
    <p:extLst>
      <p:ext uri="{BB962C8B-B14F-4D97-AF65-F5344CB8AC3E}">
        <p14:creationId xmlns:p14="http://schemas.microsoft.com/office/powerpoint/2010/main" val="32760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1702" y="77321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</a:t>
            </a:r>
            <a:r>
              <a:rPr lang="en-US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FX</a:t>
            </a:r>
            <a:r>
              <a:rPr lang="en-US" altLang="zh-CN" sz="2400" baseline="-250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2N</a:t>
            </a:r>
            <a:r>
              <a:rPr lang="zh-CN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系列</a:t>
            </a:r>
            <a:r>
              <a:rPr lang="en-US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PLC</a:t>
            </a:r>
            <a:r>
              <a:rPr lang="zh-CN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的外部结构</a:t>
            </a:r>
          </a:p>
        </p:txBody>
      </p:sp>
      <p:sp>
        <p:nvSpPr>
          <p:cNvPr id="6" name="矩形 5"/>
          <p:cNvSpPr/>
          <p:nvPr/>
        </p:nvSpPr>
        <p:spPr>
          <a:xfrm>
            <a:off x="992531" y="1541983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1762" y="138315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I/O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点的类别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5452" y="2044005"/>
            <a:ext cx="7102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I/O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端子是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与外部输入、输出设备连接的通道。输入端子（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）位于机器的一侧，而输出端子（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）位于机器的另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一侧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5023" y="3637481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4254" y="347865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I/O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点的编号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70821" y="4149080"/>
            <a:ext cx="69575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FX</a:t>
            </a:r>
            <a:r>
              <a:rPr lang="en-US" altLang="zh-CN" sz="2400" baseline="-25000" dirty="0">
                <a:latin typeface="微软雅黑" pitchFamily="34" charset="-122"/>
                <a:ea typeface="微软雅黑" pitchFamily="34" charset="-122"/>
              </a:rPr>
              <a:t>2N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系列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I/O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点编号采用八进制，即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000-007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010-017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020-027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……输入点前面加“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”，输出点前面加“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扩展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单元和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I/O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扩展模块，其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I/O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点编号应紧接在基本单元的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I/O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编号之后，依次分配编号。</a:t>
            </a:r>
          </a:p>
        </p:txBody>
      </p:sp>
    </p:spTree>
    <p:extLst>
      <p:ext uri="{BB962C8B-B14F-4D97-AF65-F5344CB8AC3E}">
        <p14:creationId xmlns:p14="http://schemas.microsoft.com/office/powerpoint/2010/main" val="8411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3080" y="79935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</a:t>
            </a:r>
            <a:r>
              <a:rPr lang="en-US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FX</a:t>
            </a:r>
            <a:r>
              <a:rPr lang="en-US" altLang="zh-CN" sz="2400" baseline="-250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2N</a:t>
            </a:r>
            <a:r>
              <a:rPr lang="zh-CN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系列</a:t>
            </a:r>
            <a:r>
              <a:rPr lang="en-US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PLC</a:t>
            </a:r>
            <a:r>
              <a:rPr lang="zh-CN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的外部结构</a:t>
            </a:r>
          </a:p>
        </p:txBody>
      </p:sp>
      <p:sp>
        <p:nvSpPr>
          <p:cNvPr id="6" name="矩形 5"/>
          <p:cNvSpPr/>
          <p:nvPr/>
        </p:nvSpPr>
        <p:spPr>
          <a:xfrm>
            <a:off x="992531" y="1541983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1762" y="138315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I/O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点的作用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5452" y="1975489"/>
            <a:ext cx="6958916" cy="279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I/O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点的作用是将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I/O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设备与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进行连接，使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与现场设备构成控制系统，以便从现场通过输入设备（元件）得到信息（输入），或将经过处理后的控制命令通过输出设备（元件）送到现场（输出），从而实现自动控制的目的。</a:t>
            </a:r>
          </a:p>
        </p:txBody>
      </p:sp>
    </p:spTree>
    <p:extLst>
      <p:ext uri="{BB962C8B-B14F-4D97-AF65-F5344CB8AC3E}">
        <p14:creationId xmlns:p14="http://schemas.microsoft.com/office/powerpoint/2010/main" val="20015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3080" y="79935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</a:t>
            </a:r>
            <a:r>
              <a:rPr lang="en-US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FX</a:t>
            </a:r>
            <a:r>
              <a:rPr lang="en-US" altLang="zh-CN" sz="2400" baseline="-250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2N</a:t>
            </a:r>
            <a:r>
              <a:rPr lang="zh-CN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系列</a:t>
            </a:r>
            <a:r>
              <a:rPr lang="en-US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PLC</a:t>
            </a:r>
            <a:r>
              <a:rPr lang="zh-CN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的外部结构</a:t>
            </a:r>
          </a:p>
        </p:txBody>
      </p:sp>
      <p:sp>
        <p:nvSpPr>
          <p:cNvPr id="6" name="矩形 5"/>
          <p:cNvSpPr/>
          <p:nvPr/>
        </p:nvSpPr>
        <p:spPr>
          <a:xfrm>
            <a:off x="992531" y="1541983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1762" y="138315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输入回路的连接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221762" y="2132856"/>
            <a:ext cx="6878630" cy="352839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66020" y="5877272"/>
            <a:ext cx="260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图15-3 输入回路的连接</a:t>
            </a:r>
          </a:p>
        </p:txBody>
      </p:sp>
    </p:spTree>
    <p:extLst>
      <p:ext uri="{BB962C8B-B14F-4D97-AF65-F5344CB8AC3E}">
        <p14:creationId xmlns:p14="http://schemas.microsoft.com/office/powerpoint/2010/main" val="39052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3080" y="79935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</a:t>
            </a:r>
            <a:r>
              <a:rPr lang="en-US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FX</a:t>
            </a:r>
            <a:r>
              <a:rPr lang="en-US" altLang="zh-CN" sz="2400" baseline="-250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2N</a:t>
            </a:r>
            <a:r>
              <a:rPr lang="zh-CN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系列</a:t>
            </a:r>
            <a:r>
              <a:rPr lang="en-US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PLC</a:t>
            </a:r>
            <a:r>
              <a:rPr lang="zh-CN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的外部结构</a:t>
            </a:r>
          </a:p>
        </p:txBody>
      </p:sp>
      <p:sp>
        <p:nvSpPr>
          <p:cNvPr id="6" name="矩形 5"/>
          <p:cNvSpPr/>
          <p:nvPr/>
        </p:nvSpPr>
        <p:spPr>
          <a:xfrm>
            <a:off x="992531" y="1541983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1762" y="138315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输出回路的连接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46536" y="2060848"/>
            <a:ext cx="7125863" cy="3600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59832" y="5877272"/>
            <a:ext cx="260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图15-4 输出回路的连接</a:t>
            </a:r>
          </a:p>
        </p:txBody>
      </p:sp>
    </p:spTree>
    <p:extLst>
      <p:ext uri="{BB962C8B-B14F-4D97-AF65-F5344CB8AC3E}">
        <p14:creationId xmlns:p14="http://schemas.microsoft.com/office/powerpoint/2010/main" val="19578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3080" y="79935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</a:t>
            </a:r>
            <a:r>
              <a:rPr lang="en-US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FX</a:t>
            </a:r>
            <a:r>
              <a:rPr lang="en-US" altLang="zh-CN" sz="2400" baseline="-250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2N</a:t>
            </a:r>
            <a:r>
              <a:rPr lang="zh-CN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系列</a:t>
            </a:r>
            <a:r>
              <a:rPr lang="en-US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PLC</a:t>
            </a:r>
            <a:r>
              <a:rPr lang="zh-CN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的外部结构</a:t>
            </a:r>
          </a:p>
        </p:txBody>
      </p:sp>
      <p:sp>
        <p:nvSpPr>
          <p:cNvPr id="6" name="矩形 5"/>
          <p:cNvSpPr/>
          <p:nvPr/>
        </p:nvSpPr>
        <p:spPr>
          <a:xfrm>
            <a:off x="992531" y="1541983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1762" y="138315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输入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Z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输出回路注意事项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58741" y="2132856"/>
            <a:ext cx="5673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I/O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点的共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COM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问题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多种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负载和不同负载电源共存的处理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22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3080" y="79935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</a:t>
            </a:r>
            <a:r>
              <a:rPr lang="en-US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FX</a:t>
            </a:r>
            <a:r>
              <a:rPr lang="en-US" altLang="zh-CN" sz="2400" baseline="-250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2N</a:t>
            </a:r>
            <a:r>
              <a:rPr lang="zh-CN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系列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PLC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型号</a:t>
            </a:r>
            <a:endParaRPr lang="zh-CN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776089"/>
              </p:ext>
            </p:extLst>
          </p:nvPr>
        </p:nvGraphicFramePr>
        <p:xfrm>
          <a:off x="948673" y="1772816"/>
          <a:ext cx="7246653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Visio" r:id="rId3" imgW="4366832" imgH="2128480" progId="Visio.Drawing.11">
                  <p:embed/>
                </p:oleObj>
              </mc:Choice>
              <mc:Fallback>
                <p:oleObj name="Visio" r:id="rId3" imgW="4366832" imgH="212848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673" y="1772816"/>
                        <a:ext cx="7246653" cy="35283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2627784" y="5877272"/>
            <a:ext cx="326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图15-6 FX</a:t>
            </a:r>
            <a:r>
              <a:rPr lang="zh-CN" altLang="zh-CN" baseline="-25000" dirty="0">
                <a:latin typeface="微软雅黑" pitchFamily="34" charset="-122"/>
                <a:ea typeface="微软雅黑" pitchFamily="34" charset="-122"/>
              </a:rPr>
              <a:t>2N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系列PLC型号表示</a:t>
            </a:r>
          </a:p>
        </p:txBody>
      </p:sp>
    </p:spTree>
    <p:extLst>
      <p:ext uri="{BB962C8B-B14F-4D97-AF65-F5344CB8AC3E}">
        <p14:creationId xmlns:p14="http://schemas.microsoft.com/office/powerpoint/2010/main" val="16023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3080" y="79935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</a:t>
            </a:r>
            <a:r>
              <a:rPr lang="en-US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FX</a:t>
            </a:r>
            <a:r>
              <a:rPr lang="en-US" altLang="zh-CN" sz="2400" baseline="-250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2N</a:t>
            </a:r>
            <a:r>
              <a:rPr lang="zh-CN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系列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PLC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型号</a:t>
            </a:r>
            <a:endParaRPr lang="zh-CN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87624" y="1470968"/>
            <a:ext cx="7416824" cy="502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单元类型：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M—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基本单元；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E—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输入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输出混合扩展单元及扩展模块；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EX—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输入专用扩展模块；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EY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一输出专用扩展模块。输出形式：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R—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继电器输出；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T—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晶体管输出；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—晶闸管输出。</a:t>
            </a:r>
          </a:p>
          <a:p>
            <a:pPr marL="342900" indent="-342900">
              <a:lnSpc>
                <a:spcPts val="35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特殊品种区别：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D—DC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电源，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DC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输入；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A1—AC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电源，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输入；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H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大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电流输出扩展模块（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IA/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点）；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V—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立式端子排的扩展模块；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C—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接插口输入瀚出方式；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F—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输入滤波器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lms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的扩展模块；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L—TTL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输入扩展模块；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s—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独立端子（无公共端）扩展模块。</a:t>
            </a:r>
          </a:p>
          <a:p>
            <a:pPr marL="342900" indent="-342900">
              <a:lnSpc>
                <a:spcPts val="35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若特殊品种一项无符号，说明通指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电源，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DC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输入，横排端子排；继电器输出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2A/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点；晶体管输出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0.5A/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点；晶闸管输出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0.3A/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点。</a:t>
            </a:r>
          </a:p>
        </p:txBody>
      </p:sp>
    </p:spTree>
    <p:extLst>
      <p:ext uri="{BB962C8B-B14F-4D97-AF65-F5344CB8AC3E}">
        <p14:creationId xmlns:p14="http://schemas.microsoft.com/office/powerpoint/2010/main" val="767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3312368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15.4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训练内容和步骤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597581" y="1556792"/>
            <a:ext cx="3323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训练内容和控制要求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1748" y="2224088"/>
            <a:ext cx="7560840" cy="3234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根据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提供的接线图与程序，教师预先将指令程序录入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，参照图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15-7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完成接线。根据要求操作，并观察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的运行情况和计算机的监视情况，体会系统组成和控制要求，理解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控制的意义和应用情况。</a:t>
            </a:r>
          </a:p>
          <a:p>
            <a:pPr>
              <a:lnSpc>
                <a:spcPts val="35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根据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面板的标注，分析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的型号等相关信息。根据模块化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实物，分析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的硬件结构，指出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主机、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I/O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模块、电源模块等。</a:t>
            </a:r>
          </a:p>
        </p:txBody>
      </p:sp>
    </p:spTree>
    <p:extLst>
      <p:ext uri="{BB962C8B-B14F-4D97-AF65-F5344CB8AC3E}">
        <p14:creationId xmlns:p14="http://schemas.microsoft.com/office/powerpoint/2010/main" val="18499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97582" y="908720"/>
            <a:ext cx="270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训练步骤及要求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6076" y="1528168"/>
            <a:ext cx="7632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）输入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输出的点分配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① 分析被控制对象的工艺条件和控制要求。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② 指出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各部分的结构组成；认识手持编程器、编程适配器、通信电缆等。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③ 分析模块化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的各模块的名称和作用。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④ 根据被控对象对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系统的功能要求和所需要的输入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输出点数，选择适当类型的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。分配输入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输出的点，如表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15- 2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所示。</a:t>
            </a:r>
          </a:p>
          <a:p>
            <a:r>
              <a:rPr lang="en-US" altLang="zh-CN" sz="2400" dirty="0"/>
              <a:t> 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78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195" y="764704"/>
            <a:ext cx="4998100" cy="523220"/>
          </a:xfrm>
          <a:prstGeom prst="rect">
            <a:avLst/>
          </a:prstGeom>
          <a:gradFill>
            <a:gsLst>
              <a:gs pos="100000">
                <a:schemeClr val="accent5">
                  <a:lumMod val="60000"/>
                  <a:lumOff val="40000"/>
                </a:schemeClr>
              </a:gs>
              <a:gs pos="100000">
                <a:srgbClr val="F5D695"/>
              </a:gs>
              <a:gs pos="10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15 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FX</a:t>
            </a:r>
            <a:r>
              <a:rPr lang="en-US" altLang="zh-CN" sz="2800" b="1" baseline="-25000" dirty="0">
                <a:latin typeface="微软雅黑" pitchFamily="34" charset="-122"/>
                <a:ea typeface="微软雅黑" pitchFamily="34" charset="-122"/>
              </a:rPr>
              <a:t>2N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系列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的认识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25500" y="1831063"/>
            <a:ext cx="7298088" cy="4243183"/>
            <a:chOff x="825500" y="1831063"/>
            <a:chExt cx="7298088" cy="424318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825500" y="2865438"/>
              <a:ext cx="576263" cy="1270000"/>
            </a:xfrm>
            <a:prstGeom prst="rect">
              <a:avLst/>
            </a:prstGeom>
            <a:noFill/>
            <a:ln w="38100" cmpd="thickThin">
              <a:solidFill>
                <a:srgbClr val="FFC000"/>
              </a:solidFill>
              <a:prstDash val="solid"/>
              <a:miter lim="800000"/>
              <a:headEnd/>
              <a:tailEnd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defRPr/>
              </a:pPr>
              <a:r>
                <a:rPr lang="zh-CN" altLang="en-US" sz="2800" b="1" kern="0" dirty="0" smtClean="0">
                  <a:solidFill>
                    <a:srgbClr val="002060"/>
                  </a:solidFill>
                  <a:latin typeface="微软雅黑" pitchFamily="34" charset="-122"/>
                </a:rPr>
                <a:t>目  </a:t>
              </a: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  <a:p>
              <a:pPr algn="l" eaLnBrk="1" hangingPunct="1">
                <a:defRPr/>
              </a:pP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  <a:p>
              <a:pPr algn="l" eaLnBrk="1" hangingPunct="1">
                <a:defRPr/>
              </a:pPr>
              <a:r>
                <a:rPr lang="zh-CN" altLang="en-US" sz="2800" b="1" kern="0" dirty="0" smtClean="0">
                  <a:solidFill>
                    <a:srgbClr val="002060"/>
                  </a:solidFill>
                  <a:latin typeface="微软雅黑" pitchFamily="34" charset="-122"/>
                </a:rPr>
                <a:t>录</a:t>
              </a: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</p:txBody>
        </p:sp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906750" y="1871639"/>
              <a:ext cx="1791169" cy="499934"/>
              <a:chOff x="816" y="2304"/>
              <a:chExt cx="1440" cy="448"/>
            </a:xfrm>
          </p:grpSpPr>
          <p:sp>
            <p:nvSpPr>
              <p:cNvPr id="34" name="Freeform 4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5" name="Rectangle 5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0">
                    <a:srgbClr val="FFFF00"/>
                  </a:gs>
                  <a:gs pos="100000">
                    <a:srgbClr val="BBE0E3">
                      <a:gamma/>
                      <a:tint val="57647"/>
                      <a:invGamma/>
                    </a:srgbClr>
                  </a:gs>
                  <a:gs pos="100000">
                    <a:srgbClr val="BBE0E3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第一讲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894050" y="2728514"/>
              <a:ext cx="1791169" cy="499934"/>
              <a:chOff x="816" y="2304"/>
              <a:chExt cx="1440" cy="448"/>
            </a:xfrm>
          </p:grpSpPr>
          <p:sp>
            <p:nvSpPr>
              <p:cNvPr id="32" name="Freeform 7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50000">
                    <a:srgbClr val="009999">
                      <a:gamma/>
                      <a:tint val="57647"/>
                      <a:invGamma/>
                    </a:srgbClr>
                  </a:gs>
                  <a:gs pos="100000">
                    <a:srgbClr val="009999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第二讲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907372" y="3661719"/>
              <a:ext cx="1791169" cy="499934"/>
              <a:chOff x="816" y="2304"/>
              <a:chExt cx="1440" cy="448"/>
            </a:xfrm>
          </p:grpSpPr>
          <p:sp>
            <p:nvSpPr>
              <p:cNvPr id="30" name="Freeform 10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rgbClr val="3186BB"/>
                  </a:gs>
                  <a:gs pos="100000">
                    <a:srgbClr val="000000">
                      <a:gamma/>
                      <a:tint val="57647"/>
                      <a:invGamma/>
                    </a:srgbClr>
                  </a:gs>
                  <a:gs pos="100000">
                    <a:srgbClr val="000000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第三讲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1894050" y="4582180"/>
              <a:ext cx="1791169" cy="501050"/>
              <a:chOff x="816" y="1972"/>
              <a:chExt cx="1440" cy="449"/>
            </a:xfrm>
          </p:grpSpPr>
          <p:sp>
            <p:nvSpPr>
              <p:cNvPr id="28" name="Freeform 13"/>
              <p:cNvSpPr>
                <a:spLocks/>
              </p:cNvSpPr>
              <p:nvPr/>
            </p:nvSpPr>
            <p:spPr bwMode="gray">
              <a:xfrm>
                <a:off x="942" y="2231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/>
            </p:nvSpPr>
            <p:spPr bwMode="gray">
              <a:xfrm>
                <a:off x="816" y="1972"/>
                <a:ext cx="1440" cy="393"/>
              </a:xfrm>
              <a:prstGeom prst="rect">
                <a:avLst/>
              </a:prstGeom>
              <a:gradFill rotWithShape="1">
                <a:gsLst>
                  <a:gs pos="10000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  <a:gs pos="100000">
                    <a:srgbClr val="92D050"/>
                  </a:gs>
                  <a:gs pos="98000">
                    <a:schemeClr val="accent4">
                      <a:lumMod val="60000"/>
                      <a:lumOff val="40000"/>
                    </a:schemeClr>
                  </a:gs>
                  <a:gs pos="100000">
                    <a:srgbClr val="79ABB4"/>
                  </a:gs>
                  <a:gs pos="100000">
                    <a:srgbClr val="B5D4CC"/>
                  </a:gs>
                  <a:gs pos="96000">
                    <a:srgbClr val="229E89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100000">
                    <a:srgbClr val="4889A1"/>
                  </a:gs>
                  <a:gs pos="100000">
                    <a:srgbClr val="99CC00">
                      <a:gamma/>
                      <a:tint val="57647"/>
                      <a:invGamma/>
                    </a:srgbClr>
                  </a:gs>
                </a:gsLst>
                <a:lin ang="2700000" scaled="1"/>
              </a:gra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第四讲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11" name="AutoShape 15"/>
            <p:cNvCxnSpPr>
              <a:cxnSpLocks noChangeShapeType="1"/>
            </p:cNvCxnSpPr>
            <p:nvPr/>
          </p:nvCxnSpPr>
          <p:spPr bwMode="gray">
            <a:xfrm>
              <a:off x="2770901" y="2282848"/>
              <a:ext cx="4997" cy="4456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6"/>
            <p:cNvCxnSpPr>
              <a:cxnSpLocks noChangeShapeType="1"/>
            </p:cNvCxnSpPr>
            <p:nvPr/>
          </p:nvCxnSpPr>
          <p:spPr bwMode="gray">
            <a:xfrm flipH="1">
              <a:off x="2775898" y="3167072"/>
              <a:ext cx="622" cy="4946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7"/>
            <p:cNvCxnSpPr>
              <a:cxnSpLocks noChangeShapeType="1"/>
              <a:endCxn id="29" idx="0"/>
            </p:cNvCxnSpPr>
            <p:nvPr/>
          </p:nvCxnSpPr>
          <p:spPr bwMode="gray">
            <a:xfrm>
              <a:off x="2784638" y="4100277"/>
              <a:ext cx="4997" cy="4819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2843375" y="2505681"/>
              <a:ext cx="5280213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V="1">
              <a:off x="2805220" y="3431559"/>
              <a:ext cx="531836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V="1">
              <a:off x="2840420" y="4308338"/>
              <a:ext cx="5283168" cy="3289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3991625" y="2751927"/>
              <a:ext cx="32047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1.2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实训设备和元器件</a:t>
              </a: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979105" y="3638612"/>
              <a:ext cx="2156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1.3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相关知识  </a:t>
              </a: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3997822" y="4582180"/>
              <a:ext cx="28969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1.4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训练内容和步骤</a:t>
              </a:r>
            </a:p>
          </p:txBody>
        </p:sp>
        <p:cxnSp>
          <p:nvCxnSpPr>
            <p:cNvPr id="20" name="直接连接符 19"/>
            <p:cNvCxnSpPr/>
            <p:nvPr/>
          </p:nvCxnSpPr>
          <p:spPr bwMode="auto">
            <a:xfrm>
              <a:off x="1894050" y="1871639"/>
              <a:ext cx="0" cy="4141231"/>
            </a:xfrm>
            <a:prstGeom prst="line">
              <a:avLst/>
            </a:prstGeom>
            <a:ln w="63500" cmpd="thickThin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4005007" y="1831063"/>
              <a:ext cx="19736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1.1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训练目标</a:t>
              </a:r>
            </a:p>
          </p:txBody>
        </p: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1947790" y="5574312"/>
              <a:ext cx="1791169" cy="499934"/>
              <a:chOff x="816" y="2304"/>
              <a:chExt cx="1440" cy="448"/>
            </a:xfrm>
          </p:grpSpPr>
          <p:sp>
            <p:nvSpPr>
              <p:cNvPr id="26" name="Freeform 13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97000">
                    <a:srgbClr val="B5D6E1"/>
                  </a:gs>
                  <a:gs pos="0">
                    <a:schemeClr val="accent5">
                      <a:lumMod val="40000"/>
                      <a:lumOff val="60000"/>
                    </a:schemeClr>
                  </a:gs>
                  <a:gs pos="100000">
                    <a:srgbClr val="92D050"/>
                  </a:gs>
                  <a:gs pos="98000">
                    <a:schemeClr val="accent4">
                      <a:lumMod val="60000"/>
                      <a:lumOff val="40000"/>
                    </a:schemeClr>
                  </a:gs>
                  <a:gs pos="0">
                    <a:srgbClr val="B5D4CC"/>
                  </a:gs>
                  <a:gs pos="100000">
                    <a:srgbClr val="99CC00">
                      <a:gamma/>
                      <a:tint val="57647"/>
                      <a:invGamma/>
                    </a:srgbClr>
                  </a:gs>
                </a:gsLst>
                <a:lin ang="2700000" scaled="1"/>
              </a:gra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</a:t>
                </a: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五</a:t>
                </a:r>
                <a:r>
                  <a:rPr lang="zh-CN" altLang="en-US" b="1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2803579" y="5253598"/>
              <a:ext cx="5320009" cy="3637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24" name="AutoShape 17"/>
            <p:cNvCxnSpPr>
              <a:cxnSpLocks noChangeShapeType="1"/>
            </p:cNvCxnSpPr>
            <p:nvPr/>
          </p:nvCxnSpPr>
          <p:spPr bwMode="gray">
            <a:xfrm flipH="1">
              <a:off x="2755467" y="5013187"/>
              <a:ext cx="9994" cy="5535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矩形 24"/>
            <p:cNvSpPr/>
            <p:nvPr/>
          </p:nvSpPr>
          <p:spPr>
            <a:xfrm>
              <a:off x="4022785" y="5566761"/>
              <a:ext cx="41008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1.5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实训报告</a:t>
              </a:r>
              <a:r>
                <a:rPr lang="zh-CN" altLang="zh-CN" sz="2400" dirty="0" smtClean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要求</a:t>
              </a:r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及</a:t>
              </a:r>
              <a:r>
                <a:rPr lang="zh-CN" altLang="zh-CN" sz="2400" dirty="0" smtClean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考核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标准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3029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97582" y="908720"/>
            <a:ext cx="270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训练步骤及要求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04929"/>
              </p:ext>
            </p:extLst>
          </p:nvPr>
        </p:nvGraphicFramePr>
        <p:xfrm>
          <a:off x="1691680" y="2420888"/>
          <a:ext cx="5710783" cy="1995424"/>
        </p:xfrm>
        <a:graphic>
          <a:graphicData uri="http://schemas.openxmlformats.org/drawingml/2006/table">
            <a:tbl>
              <a:tblPr/>
              <a:tblGrid>
                <a:gridCol w="1059408"/>
                <a:gridCol w="930275"/>
                <a:gridCol w="930275"/>
                <a:gridCol w="930275"/>
                <a:gridCol w="930275"/>
                <a:gridCol w="930275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输入信号（</a:t>
                      </a: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</a:t>
                      </a: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输出编号（</a:t>
                      </a: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</a:t>
                      </a: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代号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输入点编号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代号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输出点编号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停止按钮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SB1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交流接触器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KM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Y0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启动按钮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SB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X1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指示灯</a:t>
                      </a: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HL1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Y1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指示灯</a:t>
                      </a: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HL2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Y2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521162" y="1772816"/>
            <a:ext cx="4180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表15-2  输入点和输出点（I/O）分配表</a:t>
            </a:r>
          </a:p>
        </p:txBody>
      </p:sp>
    </p:spTree>
    <p:extLst>
      <p:ext uri="{BB962C8B-B14F-4D97-AF65-F5344CB8AC3E}">
        <p14:creationId xmlns:p14="http://schemas.microsoft.com/office/powerpoint/2010/main" val="38932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97582" y="908720"/>
            <a:ext cx="270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训练步骤及要求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5758" y="1556792"/>
            <a:ext cx="3931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I/O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）的接线图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69006" y="2204864"/>
            <a:ext cx="3975201" cy="32403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34060" y="5733256"/>
            <a:ext cx="267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图15-7 PLC的I/O接线图</a:t>
            </a:r>
          </a:p>
        </p:txBody>
      </p:sp>
    </p:spTree>
    <p:extLst>
      <p:ext uri="{BB962C8B-B14F-4D97-AF65-F5344CB8AC3E}">
        <p14:creationId xmlns:p14="http://schemas.microsoft.com/office/powerpoint/2010/main" val="32361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97582" y="908720"/>
            <a:ext cx="270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训练步骤及要求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7582" y="1556792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）程序设计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①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根据被控对象的工艺条件和控制要求，设计梯形图或状态转移图。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②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根据梯形图，编写指令程序，用编程器将指令程序录入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）运行与调试程序</a:t>
            </a: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调试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系统，首先按系统接线图连接好系统，然后根据控制要求对系统进行调试，直到符合要求。</a:t>
            </a:r>
          </a:p>
        </p:txBody>
      </p:sp>
    </p:spTree>
    <p:extLst>
      <p:ext uri="{BB962C8B-B14F-4D97-AF65-F5344CB8AC3E}">
        <p14:creationId xmlns:p14="http://schemas.microsoft.com/office/powerpoint/2010/main" val="3198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97582" y="908720"/>
            <a:ext cx="270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训练步骤及要求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776" y="2749258"/>
            <a:ext cx="2722904" cy="295232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97582" y="1917765"/>
            <a:ext cx="7646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按照图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15-8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提供的梯形图写入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，并将计算机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的通信线缆连接好，学生按照以下步骤观察。</a:t>
            </a:r>
          </a:p>
        </p:txBody>
      </p:sp>
      <p:sp>
        <p:nvSpPr>
          <p:cNvPr id="9" name="矩形 8"/>
          <p:cNvSpPr/>
          <p:nvPr/>
        </p:nvSpPr>
        <p:spPr>
          <a:xfrm>
            <a:off x="409382" y="1413327"/>
            <a:ext cx="3135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）运行与调试程序</a:t>
            </a:r>
          </a:p>
        </p:txBody>
      </p:sp>
      <p:sp>
        <p:nvSpPr>
          <p:cNvPr id="2" name="矩形 1"/>
          <p:cNvSpPr/>
          <p:nvPr/>
        </p:nvSpPr>
        <p:spPr>
          <a:xfrm>
            <a:off x="2339752" y="5877272"/>
            <a:ext cx="352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图15-8 演示控制程序（梯形图）</a:t>
            </a:r>
          </a:p>
        </p:txBody>
      </p:sp>
    </p:spTree>
    <p:extLst>
      <p:ext uri="{BB962C8B-B14F-4D97-AF65-F5344CB8AC3E}">
        <p14:creationId xmlns:p14="http://schemas.microsoft.com/office/powerpoint/2010/main" val="29587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83568" y="764704"/>
            <a:ext cx="270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训练步骤及要求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584" y="1873598"/>
            <a:ext cx="6864993" cy="4092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① 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通电，但置于非运行状态。观察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面板上的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指示灯和计算机上显示的程序中各触点和线圈的状态。</a:t>
            </a:r>
          </a:p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② 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置于运行（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RUN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）状态，按下启动按钮，观察接触器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及指示灯状态和计算机上显示的程序中各触点和线圈的状态。</a:t>
            </a:r>
          </a:p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③ 断开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的电源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5s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后，再通电（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在运行状态），观察接触器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及指示灯状态以及计算机上显示的程序中各触点和线圈的状态。</a:t>
            </a:r>
          </a:p>
        </p:txBody>
      </p:sp>
      <p:sp>
        <p:nvSpPr>
          <p:cNvPr id="3" name="矩形 2"/>
          <p:cNvSpPr/>
          <p:nvPr/>
        </p:nvSpPr>
        <p:spPr>
          <a:xfrm>
            <a:off x="597582" y="1370385"/>
            <a:ext cx="3135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）运行与调试程序</a:t>
            </a:r>
          </a:p>
        </p:txBody>
      </p:sp>
    </p:spTree>
    <p:extLst>
      <p:ext uri="{BB962C8B-B14F-4D97-AF65-F5344CB8AC3E}">
        <p14:creationId xmlns:p14="http://schemas.microsoft.com/office/powerpoint/2010/main" val="359716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8528" y="1484784"/>
            <a:ext cx="7560840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）写出可编程控制器的定义。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FX2N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系列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的输出形式有哪几种？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的特点是什么？</a:t>
            </a: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769368" y="836712"/>
            <a:ext cx="2092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思考与练习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90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4610371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15.5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实训报告要求和考核标准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31220" y="1389500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实训考核标准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223214"/>
              </p:ext>
            </p:extLst>
          </p:nvPr>
        </p:nvGraphicFramePr>
        <p:xfrm>
          <a:off x="1475656" y="1758832"/>
          <a:ext cx="6120680" cy="4406472"/>
        </p:xfrm>
        <a:graphic>
          <a:graphicData uri="http://schemas.openxmlformats.org/drawingml/2006/table">
            <a:tbl>
              <a:tblPr/>
              <a:tblGrid>
                <a:gridCol w="1045942"/>
                <a:gridCol w="1309979"/>
                <a:gridCol w="596407"/>
                <a:gridCol w="2479196"/>
                <a:gridCol w="689156"/>
              </a:tblGrid>
              <a:tr h="426838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考核项目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考核内容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配分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考核要求及评分标准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得分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18377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主电路</a:t>
                      </a:r>
                      <a:endParaRPr lang="en-US" altLang="zh-CN" sz="1600" kern="100" dirty="0" smtClean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接线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电器安装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电路连接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电源接线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30分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电器安装到位10分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电路连接正确15分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电源接线5分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2450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I/0接线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输入设备接线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输出设备接线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40分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输入设备接线正确20分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输出设备接线正确20分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2450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运行分析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系统组成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系统运行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运行结果分析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30分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能说明系统组成15分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系统运行正常10分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会分析运行结果25分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2251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实际</a:t>
                      </a:r>
                      <a:endParaRPr lang="en-US" altLang="zh-CN" sz="1600" kern="100" dirty="0" smtClean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总得分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教师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1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7" b="32274"/>
          <a:stretch/>
        </p:blipFill>
        <p:spPr>
          <a:xfrm>
            <a:off x="251520" y="1961984"/>
            <a:ext cx="4144616" cy="2751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4283968" y="3212976"/>
            <a:ext cx="41044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4800" b="1" kern="0" cap="all" dirty="0">
                <a:ln w="9000" cmpd="sng">
                  <a:solidFill>
                    <a:srgbClr val="9D939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D9394">
                        <a:shade val="20000"/>
                        <a:satMod val="245000"/>
                      </a:srgbClr>
                    </a:gs>
                    <a:gs pos="43000">
                      <a:srgbClr val="9D9394">
                        <a:satMod val="255000"/>
                      </a:srgbClr>
                    </a:gs>
                    <a:gs pos="48000">
                      <a:srgbClr val="9D9394">
                        <a:shade val="85000"/>
                        <a:satMod val="255000"/>
                      </a:srgbClr>
                    </a:gs>
                    <a:gs pos="100000">
                      <a:srgbClr val="9D939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Thank </a:t>
            </a:r>
            <a:r>
              <a:rPr lang="en-US" altLang="zh-CN" sz="4800" kern="0" dirty="0">
                <a:solidFill>
                  <a:srgbClr val="7D3C4A">
                    <a:lumMod val="50000"/>
                  </a:srgbClr>
                </a:solidFill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 </a:t>
            </a:r>
            <a:r>
              <a:rPr lang="en-US" altLang="zh-CN" sz="4800" b="1" kern="0" cap="all" dirty="0">
                <a:ln w="9000" cmpd="sng">
                  <a:solidFill>
                    <a:srgbClr val="9D939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D9394">
                        <a:shade val="20000"/>
                        <a:satMod val="245000"/>
                      </a:srgbClr>
                    </a:gs>
                    <a:gs pos="43000">
                      <a:srgbClr val="9D9394">
                        <a:satMod val="255000"/>
                      </a:srgbClr>
                    </a:gs>
                    <a:gs pos="48000">
                      <a:srgbClr val="9D9394">
                        <a:shade val="85000"/>
                        <a:satMod val="255000"/>
                      </a:srgbClr>
                    </a:gs>
                    <a:gs pos="100000">
                      <a:srgbClr val="9D939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you!</a:t>
            </a:r>
            <a:r>
              <a:rPr lang="en-US" altLang="zh-CN" sz="4800" kern="0" dirty="0">
                <a:solidFill>
                  <a:srgbClr val="7982BD">
                    <a:lumMod val="75000"/>
                  </a:srgbClr>
                </a:solidFill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 </a:t>
            </a:r>
            <a:endParaRPr lang="zh-CN" altLang="en-US" sz="4800" kern="0" dirty="0">
              <a:solidFill>
                <a:srgbClr val="7982BD">
                  <a:lumMod val="75000"/>
                </a:srgb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cxnSp>
        <p:nvCxnSpPr>
          <p:cNvPr id="23556" name="直接连接符 5"/>
          <p:cNvCxnSpPr>
            <a:cxnSpLocks noChangeShapeType="1"/>
          </p:cNvCxnSpPr>
          <p:nvPr/>
        </p:nvCxnSpPr>
        <p:spPr bwMode="auto">
          <a:xfrm>
            <a:off x="3203575" y="4437063"/>
            <a:ext cx="4897438" cy="0"/>
          </a:xfrm>
          <a:prstGeom prst="line">
            <a:avLst/>
          </a:prstGeom>
          <a:noFill/>
          <a:ln w="63500" cmpd="thinThick" algn="ctr">
            <a:solidFill>
              <a:srgbClr val="6D10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/>
          <p:nvPr/>
        </p:nvCxnSpPr>
        <p:spPr>
          <a:xfrm>
            <a:off x="4067175" y="2708275"/>
            <a:ext cx="4033838" cy="0"/>
          </a:xfrm>
          <a:prstGeom prst="line">
            <a:avLst/>
          </a:prstGeom>
          <a:ln>
            <a:solidFill>
              <a:srgbClr val="4D4D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6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内容占位符 14"/>
          <p:cNvSpPr>
            <a:spLocks noGrp="1"/>
          </p:cNvSpPr>
          <p:nvPr>
            <p:ph idx="1"/>
          </p:nvPr>
        </p:nvSpPr>
        <p:spPr>
          <a:xfrm>
            <a:off x="568776" y="2060848"/>
            <a:ext cx="8136728" cy="383222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熟练掌握</a:t>
            </a:r>
            <a:r>
              <a:rPr lang="en-US" altLang="zh-CN" dirty="0"/>
              <a:t>PLC</a:t>
            </a:r>
            <a:r>
              <a:rPr lang="zh-CN" altLang="zh-CN" dirty="0"/>
              <a:t>的基本概念、基本构成，了解</a:t>
            </a:r>
            <a:r>
              <a:rPr lang="en-US" altLang="zh-CN" dirty="0"/>
              <a:t>PLC</a:t>
            </a:r>
            <a:r>
              <a:rPr lang="zh-CN" altLang="zh-CN" dirty="0"/>
              <a:t>的发展历程和应用情况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了解三菱不同系列</a:t>
            </a:r>
            <a:r>
              <a:rPr lang="en-US" altLang="zh-CN" dirty="0"/>
              <a:t>PLC</a:t>
            </a:r>
            <a:r>
              <a:rPr lang="zh-CN" altLang="zh-CN" dirty="0"/>
              <a:t>的基本特点、</a:t>
            </a:r>
            <a:r>
              <a:rPr lang="en-US" altLang="zh-CN" dirty="0"/>
              <a:t>FX2N</a:t>
            </a:r>
            <a:r>
              <a:rPr lang="zh-CN" altLang="zh-CN" dirty="0"/>
              <a:t>系列</a:t>
            </a:r>
            <a:r>
              <a:rPr lang="en-US" altLang="zh-CN" dirty="0"/>
              <a:t>PLC</a:t>
            </a:r>
            <a:r>
              <a:rPr lang="zh-CN" altLang="zh-CN" dirty="0"/>
              <a:t>的型号、外部端子的功能与连接方法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了解</a:t>
            </a:r>
            <a:r>
              <a:rPr lang="en-US" altLang="zh-CN" dirty="0"/>
              <a:t>PLC</a:t>
            </a:r>
            <a:r>
              <a:rPr lang="zh-CN" altLang="zh-CN" dirty="0"/>
              <a:t>技术应用的一般方法。</a:t>
            </a:r>
            <a:endParaRPr lang="zh-CN" altLang="en-US" sz="2400" dirty="0" smtClean="0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1099885"/>
            <a:ext cx="3168352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15.1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训练目标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14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3890292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15.2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实训设备和元器件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76352" y="1636634"/>
            <a:ext cx="352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-1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实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训设备和元器件明细表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924947"/>
              </p:ext>
            </p:extLst>
          </p:nvPr>
        </p:nvGraphicFramePr>
        <p:xfrm>
          <a:off x="1475655" y="2276872"/>
          <a:ext cx="6048673" cy="3135849"/>
        </p:xfrm>
        <a:graphic>
          <a:graphicData uri="http://schemas.openxmlformats.org/drawingml/2006/table">
            <a:tbl>
              <a:tblPr/>
              <a:tblGrid>
                <a:gridCol w="953585"/>
                <a:gridCol w="1709122"/>
                <a:gridCol w="547202"/>
                <a:gridCol w="911146"/>
                <a:gridCol w="1002454"/>
                <a:gridCol w="925164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型号或规格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型号</a:t>
                      </a:r>
                      <a:r>
                        <a:rPr lang="zh-CN" sz="16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或</a:t>
                      </a:r>
                      <a:endParaRPr lang="en-US" altLang="zh-CN" sz="1600" kern="100" dirty="0" smtClean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规格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36082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可编程控制器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FX</a:t>
                      </a:r>
                      <a:r>
                        <a:rPr lang="en-US" sz="1600" kern="100" baseline="-250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2N</a:t>
                      </a: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-48MR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按钮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LA10-1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36082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计算机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带三菱编程软件、编程电缆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三相电动机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1.1KW/380V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36082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交流接触器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CJ20-10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导线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若干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8041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指示灯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220V/15W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3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836713"/>
            <a:ext cx="3312368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15.3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相关知识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153456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15.3.1 PLC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的特点和主要功能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13285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PLC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的特点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2594521"/>
            <a:ext cx="4366901" cy="279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）可靠性高，抗干扰能力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强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）编程简单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易学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）功能完善，适应性强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）使用简单，调试维修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方便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）体积小，重量轻，功耗低</a:t>
            </a:r>
          </a:p>
        </p:txBody>
      </p:sp>
    </p:spTree>
    <p:extLst>
      <p:ext uri="{BB962C8B-B14F-4D97-AF65-F5344CB8AC3E}">
        <p14:creationId xmlns:p14="http://schemas.microsoft.com/office/powerpoint/2010/main" val="10886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3452" y="83671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PLC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的主要功能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1460142"/>
            <a:ext cx="3068469" cy="3905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逻辑控制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）定时控制 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）计数控制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通信功能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A/D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D/A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转换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）监控控制</a:t>
            </a:r>
          </a:p>
          <a:p>
            <a:pPr>
              <a:lnSpc>
                <a:spcPct val="150000"/>
              </a:lnSpc>
            </a:pP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91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31032" y="764704"/>
            <a:ext cx="530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15.3.2 PLC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的定义、结构和组成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41277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PLC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的定义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1983780"/>
            <a:ext cx="7344816" cy="3628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可编程控制器是一种数字运算操作的电子系统，专为在工业环境下应用而设计。它采用可编程序的存储器，用来在其内部存储执行逻辑运算、顺序控制、定时、计数和算术运算等操作的指令，并通过数字式、模拟式的输入和输出，控制各种类型的机械或生产过程。可编程控制器及其有关设备，都应按易于与工业控制器系统连成一个整体、易于扩充其功能的原则设计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0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83671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en-US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FX</a:t>
            </a:r>
            <a:r>
              <a:rPr lang="en-US" altLang="zh-CN" sz="2400" baseline="-250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2N</a:t>
            </a:r>
            <a:r>
              <a:rPr lang="zh-CN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系列</a:t>
            </a:r>
            <a:r>
              <a:rPr lang="en-US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PLC</a:t>
            </a:r>
            <a:r>
              <a:rPr lang="zh-CN" altLang="zh-CN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的结构和</a:t>
            </a:r>
            <a:r>
              <a:rPr lang="zh-CN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组成</a:t>
            </a:r>
            <a:endParaRPr lang="zh-CN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080" y="148478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PLC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的硬件结构</a:t>
            </a:r>
            <a:endParaRPr lang="zh-CN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32" y="2204864"/>
            <a:ext cx="6912768" cy="331236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83868" y="5877272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图15-1 PLC的硬件结构</a:t>
            </a:r>
          </a:p>
        </p:txBody>
      </p:sp>
    </p:spTree>
    <p:extLst>
      <p:ext uri="{BB962C8B-B14F-4D97-AF65-F5344CB8AC3E}">
        <p14:creationId xmlns:p14="http://schemas.microsoft.com/office/powerpoint/2010/main" val="3618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3080" y="83671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PLC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的硬件结构</a:t>
            </a:r>
            <a:endParaRPr lang="zh-CN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1484784"/>
            <a:ext cx="2600392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CPU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存储器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 电源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输入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输出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单元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编程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器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I/O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扩展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单元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数据通信接口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25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000120140530A80PPBG">
  <a:themeElements>
    <a:clrScheme name="自定义 30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78AEEE"/>
      </a:accent1>
      <a:accent2>
        <a:srgbClr val="7982BD"/>
      </a:accent2>
      <a:accent3>
        <a:srgbClr val="A9ADDF"/>
      </a:accent3>
      <a:accent4>
        <a:srgbClr val="9D9394"/>
      </a:accent4>
      <a:accent5>
        <a:srgbClr val="3DA4C9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3665</TotalTime>
  <Words>1544</Words>
  <Application>Microsoft Office PowerPoint</Application>
  <PresentationFormat>全屏显示(4:3)</PresentationFormat>
  <Paragraphs>208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Kozuka Gothic Pr6N B</vt:lpstr>
      <vt:lpstr>方正舒体</vt:lpstr>
      <vt:lpstr>宋体</vt:lpstr>
      <vt:lpstr>微软雅黑</vt:lpstr>
      <vt:lpstr>幼圆</vt:lpstr>
      <vt:lpstr>Aharoni</vt:lpstr>
      <vt:lpstr>Arial</vt:lpstr>
      <vt:lpstr>Arial Black</vt:lpstr>
      <vt:lpstr>Calibri</vt:lpstr>
      <vt:lpstr>Palace Script MT</vt:lpstr>
      <vt:lpstr>Times New Roman</vt:lpstr>
      <vt:lpstr>Wingdings</vt:lpstr>
      <vt:lpstr>2_A000120140530A80PPBG</vt:lpstr>
      <vt:lpstr>Visio</vt:lpstr>
      <vt:lpstr>电气控制与PLC技术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lkx</dc:creator>
  <cp:lastModifiedBy>gta</cp:lastModifiedBy>
  <cp:revision>623</cp:revision>
  <dcterms:created xsi:type="dcterms:W3CDTF">2008-06-05T04:49:45Z</dcterms:created>
  <dcterms:modified xsi:type="dcterms:W3CDTF">2014-12-02T01:58:08Z</dcterms:modified>
</cp:coreProperties>
</file>