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1"/>
  </p:notesMasterIdLst>
  <p:sldIdLst>
    <p:sldId id="608" r:id="rId2"/>
    <p:sldId id="607" r:id="rId3"/>
    <p:sldId id="455" r:id="rId4"/>
    <p:sldId id="456" r:id="rId5"/>
    <p:sldId id="457" r:id="rId6"/>
    <p:sldId id="587" r:id="rId7"/>
    <p:sldId id="588" r:id="rId8"/>
    <p:sldId id="589" r:id="rId9"/>
    <p:sldId id="590" r:id="rId10"/>
    <p:sldId id="591" r:id="rId11"/>
    <p:sldId id="592" r:id="rId12"/>
    <p:sldId id="593" r:id="rId13"/>
    <p:sldId id="594" r:id="rId14"/>
    <p:sldId id="595" r:id="rId15"/>
    <p:sldId id="596" r:id="rId16"/>
    <p:sldId id="597" r:id="rId17"/>
    <p:sldId id="598" r:id="rId18"/>
    <p:sldId id="599" r:id="rId19"/>
    <p:sldId id="600" r:id="rId20"/>
    <p:sldId id="601" r:id="rId21"/>
    <p:sldId id="602" r:id="rId22"/>
    <p:sldId id="604" r:id="rId23"/>
    <p:sldId id="482" r:id="rId24"/>
    <p:sldId id="512" r:id="rId25"/>
    <p:sldId id="513" r:id="rId26"/>
    <p:sldId id="603" r:id="rId27"/>
    <p:sldId id="485" r:id="rId28"/>
    <p:sldId id="487" r:id="rId29"/>
    <p:sldId id="605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DD2"/>
    <a:srgbClr val="CC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9580" autoAdjust="0"/>
  </p:normalViewPr>
  <p:slideViewPr>
    <p:cSldViewPr>
      <p:cViewPr varScale="1">
        <p:scale>
          <a:sx n="83" d="100"/>
          <a:sy n="83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228EF570-EDEE-4BD4-9EA8-511767D19155}" type="presOf" srcId="{D5855A68-0427-4E38-8152-3AB06B90D261}" destId="{B6D904E6-F0C5-42BD-96B4-0E85AFB088BE}" srcOrd="0" destOrd="0" presId="urn:microsoft.com/office/officeart/2008/layout/HexagonCluster"/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B4119285-A1BC-4865-BA53-CD77D9B36CC1}" type="presOf" srcId="{7B651952-DF11-414D-8E94-11A720D04309}" destId="{DB5356A4-CD20-4294-A981-D9D284EF1AC8}" srcOrd="0" destOrd="0" presId="urn:microsoft.com/office/officeart/2008/layout/HexagonCluster"/>
    <dgm:cxn modelId="{FB701270-1000-4AFE-B92F-A06B9C0A0413}" type="presOf" srcId="{4204F26B-3A55-4539-88AD-4D267BEAF0C3}" destId="{63F0DA21-6737-48BB-827B-424778B9EAA1}" srcOrd="0" destOrd="0" presId="urn:microsoft.com/office/officeart/2008/layout/HexagonCluster"/>
    <dgm:cxn modelId="{11A14F11-B21C-41FC-A057-A01DA0EDC3D5}" type="presOf" srcId="{EBCE2EE9-5A8D-4DCF-BC84-B7094A71D8BD}" destId="{373AD755-68DA-4BF5-9807-A0AF3B44D39B}" srcOrd="0" destOrd="0" presId="urn:microsoft.com/office/officeart/2008/layout/HexagonCluster"/>
    <dgm:cxn modelId="{732A7A4C-7A17-4420-948B-0C0EE168FAC8}" type="presOf" srcId="{6AD91F41-9D87-4B28-A90C-000582152DA3}" destId="{109CB03B-7F17-4F1C-BB03-C84FBAB06190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E313B90A-9D3F-4A02-A863-C766904E4378}" type="presParOf" srcId="{DB5356A4-CD20-4294-A981-D9D284EF1AC8}" destId="{DECBA780-AF2F-4ECD-91CC-93FBA12D928B}" srcOrd="0" destOrd="0" presId="urn:microsoft.com/office/officeart/2008/layout/HexagonCluster"/>
    <dgm:cxn modelId="{CC1C6E20-79B4-4FCE-B7EE-D289B47CC4A1}" type="presParOf" srcId="{DECBA780-AF2F-4ECD-91CC-93FBA12D928B}" destId="{63F0DA21-6737-48BB-827B-424778B9EAA1}" srcOrd="0" destOrd="0" presId="urn:microsoft.com/office/officeart/2008/layout/HexagonCluster"/>
    <dgm:cxn modelId="{F6D4317A-57D3-446E-A50E-B4961387FEC1}" type="presParOf" srcId="{DB5356A4-CD20-4294-A981-D9D284EF1AC8}" destId="{A70601C7-A116-4B80-8628-B636CB46E395}" srcOrd="1" destOrd="0" presId="urn:microsoft.com/office/officeart/2008/layout/HexagonCluster"/>
    <dgm:cxn modelId="{98C8089F-CD60-462F-9E77-A4ACD61208C4}" type="presParOf" srcId="{A70601C7-A116-4B80-8628-B636CB46E395}" destId="{18785B9D-0F5B-40B6-B477-82C597640808}" srcOrd="0" destOrd="0" presId="urn:microsoft.com/office/officeart/2008/layout/HexagonCluster"/>
    <dgm:cxn modelId="{B0019839-27A3-4AB4-A86A-90AB79271F40}" type="presParOf" srcId="{DB5356A4-CD20-4294-A981-D9D284EF1AC8}" destId="{7F6DFD73-FBBC-4BA2-B7D2-9C25D56AA372}" srcOrd="2" destOrd="0" presId="urn:microsoft.com/office/officeart/2008/layout/HexagonCluster"/>
    <dgm:cxn modelId="{067B361E-0979-4E4E-8E90-51CA7C3F77D3}" type="presParOf" srcId="{7F6DFD73-FBBC-4BA2-B7D2-9C25D56AA372}" destId="{373AD755-68DA-4BF5-9807-A0AF3B44D39B}" srcOrd="0" destOrd="0" presId="urn:microsoft.com/office/officeart/2008/layout/HexagonCluster"/>
    <dgm:cxn modelId="{CF88E9ED-A03D-4178-84C6-AF1BA71C3D8E}" type="presParOf" srcId="{DB5356A4-CD20-4294-A981-D9D284EF1AC8}" destId="{5C4874E3-4535-4C7F-9BE2-7CAB0DF80654}" srcOrd="3" destOrd="0" presId="urn:microsoft.com/office/officeart/2008/layout/HexagonCluster"/>
    <dgm:cxn modelId="{914518CF-FB5C-46CD-A95F-0B2C6386C663}" type="presParOf" srcId="{5C4874E3-4535-4C7F-9BE2-7CAB0DF80654}" destId="{E78E1D52-9A06-4C3A-B85F-4A84A3583BF1}" srcOrd="0" destOrd="0" presId="urn:microsoft.com/office/officeart/2008/layout/HexagonCluster"/>
    <dgm:cxn modelId="{CF16E674-5B8F-4E51-9ACB-075A66B36B5D}" type="presParOf" srcId="{DB5356A4-CD20-4294-A981-D9D284EF1AC8}" destId="{ED730A21-CECA-4465-8E58-5D1B1A478710}" srcOrd="4" destOrd="0" presId="urn:microsoft.com/office/officeart/2008/layout/HexagonCluster"/>
    <dgm:cxn modelId="{43F9490C-7113-45AE-9AE1-4045C3AA1AD4}" type="presParOf" srcId="{ED730A21-CECA-4465-8E58-5D1B1A478710}" destId="{109CB03B-7F17-4F1C-BB03-C84FBAB06190}" srcOrd="0" destOrd="0" presId="urn:microsoft.com/office/officeart/2008/layout/HexagonCluster"/>
    <dgm:cxn modelId="{D1DDE8B9-6649-48EE-BBD4-49744459F268}" type="presParOf" srcId="{DB5356A4-CD20-4294-A981-D9D284EF1AC8}" destId="{05B7D1AE-E4A6-4276-8A01-37C248CE9D41}" srcOrd="5" destOrd="0" presId="urn:microsoft.com/office/officeart/2008/layout/HexagonCluster"/>
    <dgm:cxn modelId="{3C665A46-F72B-4A70-839F-1D375BDE0454}" type="presParOf" srcId="{05B7D1AE-E4A6-4276-8A01-37C248CE9D41}" destId="{4A919062-BD18-4EFF-97C0-9F2C9198A016}" srcOrd="0" destOrd="0" presId="urn:microsoft.com/office/officeart/2008/layout/HexagonCluster"/>
    <dgm:cxn modelId="{34FFBC06-02F1-43C6-91F8-8B8BD953C648}" type="presParOf" srcId="{DB5356A4-CD20-4294-A981-D9D284EF1AC8}" destId="{8D5A2D0B-9F4D-42EA-A183-6B571EC09EFB}" srcOrd="6" destOrd="0" presId="urn:microsoft.com/office/officeart/2008/layout/HexagonCluster"/>
    <dgm:cxn modelId="{55509B85-47BD-4B6D-974D-A6D4482E7436}" type="presParOf" srcId="{8D5A2D0B-9F4D-42EA-A183-6B571EC09EFB}" destId="{B6D904E6-F0C5-42BD-96B4-0E85AFB088BE}" srcOrd="0" destOrd="0" presId="urn:microsoft.com/office/officeart/2008/layout/HexagonCluster"/>
    <dgm:cxn modelId="{042C251F-F207-4832-8031-D6713DAC96AC}" type="presParOf" srcId="{DB5356A4-CD20-4294-A981-D9D284EF1AC8}" destId="{BDCD2C9A-EA97-4C07-9072-5B75A320E08B}" srcOrd="7" destOrd="0" presId="urn:microsoft.com/office/officeart/2008/layout/HexagonCluster"/>
    <dgm:cxn modelId="{ECFEC806-789D-4F35-BE54-CDF256E033B9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631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2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4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3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5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0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9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42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2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7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6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0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9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1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2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0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5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5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22696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29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52" r:id="rId2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3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8122" y="908720"/>
            <a:ext cx="482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电磁抱闸通电制动控制线路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700808"/>
            <a:ext cx="5812098" cy="38716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23728" y="5877272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图12-3 电磁抱闸通电制动控制线路</a:t>
            </a:r>
          </a:p>
        </p:txBody>
      </p:sp>
    </p:spTree>
    <p:extLst>
      <p:ext uri="{BB962C8B-B14F-4D97-AF65-F5344CB8AC3E}">
        <p14:creationId xmlns:p14="http://schemas.microsoft.com/office/powerpoint/2010/main" val="2149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01564" y="764704"/>
            <a:ext cx="3610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12.3.2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电气制动控制电路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670" y="13407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速度继电器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9448" y="206084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972" y="19020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作用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5692" y="2492896"/>
            <a:ext cx="7054700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速度继电器也称反接线制动继电器，是用来反映电动机转速和转向变化的继电器。它的基本工作方式和主要作用是依靠旋转速度的快慢为指令信号，通过触点的分合传递给接触器从而实现对电动机反接制动控制。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6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5670" y="87367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速度继电器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3308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320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组成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9522" y="2060848"/>
            <a:ext cx="7120870" cy="88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主要由定子、转子、端盖、可动支架、触点系统等组成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1510" y="3223345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522" y="30645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结构图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3428999"/>
            <a:ext cx="4824536" cy="20162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35241" y="584982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速度继电器结构图</a:t>
            </a:r>
          </a:p>
        </p:txBody>
      </p:sp>
    </p:spTree>
    <p:extLst>
      <p:ext uri="{BB962C8B-B14F-4D97-AF65-F5344CB8AC3E}">
        <p14:creationId xmlns:p14="http://schemas.microsoft.com/office/powerpoint/2010/main" val="2837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5670" y="87367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速度继电器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3308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320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示意图和图形文字符号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2060848"/>
            <a:ext cx="4896544" cy="2520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5670" y="4725144"/>
            <a:ext cx="7552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b) 示意图          (c) 图形文字符号</a:t>
            </a:r>
          </a:p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1—调节螺钉；2—反力弹簧；3—常闭触点；4—常开触点；5—动触点；6—推杆；7—笼型导条；8—转子；9—圆环；10—转轴；11—摆杆；12—返回杠杆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12-4 速度继电器结构图、原理示意图和图形文字符号</a:t>
            </a:r>
          </a:p>
        </p:txBody>
      </p:sp>
    </p:spTree>
    <p:extLst>
      <p:ext uri="{BB962C8B-B14F-4D97-AF65-F5344CB8AC3E}">
        <p14:creationId xmlns:p14="http://schemas.microsoft.com/office/powerpoint/2010/main" val="20257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5670" y="87367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速度继电器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3308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320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8160" y="2060848"/>
            <a:ext cx="7385096" cy="4166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当电动机旋转时，与电动机同轴联结的速度继电器转子也转动，永久磁铁制成的转子，就由静止磁场变为在空间移动的旋转磁场。此时，定子内的短路绕组（导体）因切割磁力线而产生感应电势和电流，载流短路绕组与磁场相互作用便产生一定的转矩，于是，定子便顺着转轴的转动方向而偏转。定子的偏转带动支架和顶块，当转子转过一定角度时，顶块推动动触点弹簧片（或反向偏转时）使常闭触点分断，常开触点闭合。当常开触点闭合后，可产生一定的反作用力，阻止定子继续偏转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1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5670" y="87367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干簧继电器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3308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320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结构原理图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2890" y="2132856"/>
            <a:ext cx="6049430" cy="33843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5589240"/>
            <a:ext cx="640871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利用线圈内磁场驱动继电器     (b)利用外磁场驱动继电器</a:t>
            </a:r>
          </a:p>
          <a:p>
            <a:pPr>
              <a:lnSpc>
                <a:spcPts val="28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12-5 干簧继电器结构原理图</a:t>
            </a:r>
          </a:p>
        </p:txBody>
      </p:sp>
    </p:spTree>
    <p:extLst>
      <p:ext uri="{BB962C8B-B14F-4D97-AF65-F5344CB8AC3E}">
        <p14:creationId xmlns:p14="http://schemas.microsoft.com/office/powerpoint/2010/main" val="10306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5670" y="87367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干簧继电器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3308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320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特点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732" y="1952104"/>
            <a:ext cx="7596692" cy="414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接触点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与空气隔绝，可有效地防止老化和污染，也不会因触点产生火花而引起附近创易燃物的燃烧。</a:t>
            </a:r>
          </a:p>
          <a:p>
            <a:pPr marL="342900" indent="-342900">
              <a:lnSpc>
                <a:spcPts val="4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触点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采用金、钯的合金镀层，接触电阻稳定，寿命长，为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万～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万次。</a:t>
            </a:r>
          </a:p>
          <a:p>
            <a:pPr marL="342900" indent="-342900">
              <a:lnSpc>
                <a:spcPts val="4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永久磁铁配合使用方便，灵活。可与晶体管配套使用。</a:t>
            </a:r>
          </a:p>
          <a:p>
            <a:pPr marL="342900" indent="-342900">
              <a:lnSpc>
                <a:spcPts val="4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动作速度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快，为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，比一般继电器快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倍。</a:t>
            </a:r>
          </a:p>
          <a:p>
            <a:pPr marL="342900" indent="-342900">
              <a:lnSpc>
                <a:spcPts val="4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承受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电压低，通常不超过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250V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164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5670" y="87367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反接制动控制电路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）反接制动的基本原理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1320" y="2060848"/>
            <a:ext cx="7241080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将电动机的三根电源线的任意两根对调称为反接。若在停车前，把电动机反接，则其定子旋转磁场便反方向旋转，在转子上产生的电磁转矩亦随之反方向，成为制动转矩，在制动转矩作用下电动机的转速很快降到零，称为反接制动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764704"/>
            <a:ext cx="52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）单方向启动的反接制动控制电路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22016" y="1412776"/>
            <a:ext cx="5338216" cy="42484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71290" y="5886564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图12-6 单方向反接制动控制电路</a:t>
            </a:r>
          </a:p>
        </p:txBody>
      </p:sp>
    </p:spTree>
    <p:extLst>
      <p:ext uri="{BB962C8B-B14F-4D97-AF65-F5344CB8AC3E}">
        <p14:creationId xmlns:p14="http://schemas.microsoft.com/office/powerpoint/2010/main" val="24536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606" y="836712"/>
            <a:ext cx="52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）单方向启动的反接制动控制电路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224" y="1953815"/>
            <a:ext cx="74915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先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合上电源开关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，按下按钮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线圈通电并自锁→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通电旋转→当速度大于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100r/min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时→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常开触点闭合，为反接制动做准备。</a:t>
            </a:r>
          </a:p>
          <a:p>
            <a:pPr>
              <a:lnSpc>
                <a:spcPts val="4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当按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</a:rPr>
              <a:t>SBl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</a:rPr>
              <a:t>KMl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断电→电动机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因惯性仍高速旋转→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闭合的常开触点仍保持闭合→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通电并自锁→定子串电阻接上反序电源→进入反接制动→当接近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l00r/min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时→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常开触点复位→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断电→电动机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脱离电源停车至零→反接制动结束。</a:t>
            </a:r>
          </a:p>
          <a:p>
            <a:pPr>
              <a:lnSpc>
                <a:spcPts val="4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3740" y="1650975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9752" y="149215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61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00" y="1831063"/>
            <a:ext cx="7298088" cy="4243183"/>
            <a:chOff x="825500" y="1831063"/>
            <a:chExt cx="7298088" cy="4243183"/>
          </a:xfrm>
        </p:grpSpPr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3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1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29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1894050" y="4582180"/>
              <a:ext cx="1791169" cy="870421"/>
              <a:chOff x="816" y="1972"/>
              <a:chExt cx="1440" cy="780"/>
            </a:xfrm>
          </p:grpSpPr>
          <p:sp>
            <p:nvSpPr>
              <p:cNvPr id="27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0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7"/>
            <p:cNvCxnSpPr>
              <a:cxnSpLocks noChangeShapeType="1"/>
              <a:endCxn id="28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19" name="直接连接符 18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5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3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矩形 23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51520" y="814136"/>
            <a:ext cx="8741496" cy="523220"/>
          </a:xfrm>
          <a:prstGeom prst="rect">
            <a:avLst/>
          </a:prstGeom>
          <a:gradFill>
            <a:gsLst>
              <a:gs pos="0">
                <a:srgbClr val="DDEBCF"/>
              </a:gs>
              <a:gs pos="0">
                <a:srgbClr val="BBDDD6"/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12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三相笼型异步电动机的反接制动控制线路安装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8627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606" y="836712"/>
            <a:ext cx="559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）电动机可逆运行反接制动控制电路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1720" y="5917922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图12-7 可逆运行反接制动控制电路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882075" y="1628800"/>
            <a:ext cx="621020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606" y="836712"/>
            <a:ext cx="559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）电动机可逆运行反接制动控制电路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740" y="1650975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752" y="149215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3212" y="2187228"/>
            <a:ext cx="7226661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合上电源开关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，按下正转启动按钮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通电并自锁，电动机串入电阻接入正序电源启动，当转速升高到一定值时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KS1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触点闭合，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通电，短接电阻，电动机在全压下启动进入正常运行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0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606" y="836712"/>
            <a:ext cx="559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）电动机可逆运行反接制动控制电路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740" y="1650975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752" y="149215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3740" y="2132856"/>
            <a:ext cx="72266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需要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停车时，按下停止按钮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相继断电，电动机脱离正序电源并串入电阻，同时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通电，其常闭触点又再次切断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电路，使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无法通电，保证电阻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串接在定子电路中，由于惯性电动机仍以很高速度旋转，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KS1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仍保持闭合使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通电，触点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3-12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）闭合，使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通电，电动机串接电阻接上反序电源，实现反接制动；另一触点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3-19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）闭合，使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仍通电，确保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始终处于断电状态，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始终串入。当电动机转速下降到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l00r/min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时，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KS1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断开，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同时断电，反接制动结束，电动机停止。</a:t>
            </a:r>
          </a:p>
        </p:txBody>
      </p:sp>
    </p:spTree>
    <p:extLst>
      <p:ext uri="{BB962C8B-B14F-4D97-AF65-F5344CB8AC3E}">
        <p14:creationId xmlns:p14="http://schemas.microsoft.com/office/powerpoint/2010/main" val="261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12.4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7581" y="155679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1854" y="2241738"/>
            <a:ext cx="6996490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12-6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为三相异步电动机反接制动控制线路安装接线的实训电气原理图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0998" y="1538784"/>
            <a:ext cx="7632848" cy="45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）熟悉电气控制原理图，分析控制线路的控制关系。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）绘制三相异步电动机反接制动控制线路的电气安装接线图，如图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12-8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所示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）固定电气元件。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）按照电气安装接线图接线。先连接主线路，后连接辅助线路，先串联连接，后并联连接。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）在接线完成且检查无误后，经指导老师检查允许方可通电调试。常开触点仍保持闭合。</a:t>
            </a:r>
          </a:p>
          <a:p>
            <a:pPr>
              <a:lnSpc>
                <a:spcPts val="35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836712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注意事项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582" y="1484784"/>
            <a:ext cx="7646826" cy="4577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）速度继电器可以先安装好，不属于实训定额时间内。安装时采用速度继电器的连接头与电动机轴直接连接的方法，应使两轴线重合；若采用带轮连接的方法，应使两轴中心线保持平行。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）通电校验时，要首先检查能否制动，若按下制动按钮电动机不仅没有制动，而且继续运转，则主要是由于速度继电器的两副常开触点的接线接反所致。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试车时，若制动不正常，可检查速度继电器的胶木摆杆紧固螺钉是否松脱和损坏，或者根据实际转速调节调整螺钉，使弹簧压力增大或减小，调节后要把固定螺母锁紧。切忌用外力弯曲其动、静触点，使之变形。</a:t>
            </a:r>
          </a:p>
        </p:txBody>
      </p:sp>
    </p:spTree>
    <p:extLst>
      <p:ext uri="{BB962C8B-B14F-4D97-AF65-F5344CB8AC3E}">
        <p14:creationId xmlns:p14="http://schemas.microsoft.com/office/powerpoint/2010/main" val="59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速度继电器的调整：手持测速仪，对准电动机的输出轴，测量电动机输出转速，按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使制动电路工作，当电动机转速降至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100r/min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时观察速度继电器的动合触点，看是否分断。若不分断，将螺钉向外拧，使反力弹簧力量减小；若分断过早，则将螺钉向内拧，使反力弹簧力量增大。如此反复调整多次，使电动机的转速在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100r/min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左右时，速度继电器的触点分断并符合电路要求。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检测与调试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9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）速度继电器的安装有何要求？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）电动机制动时，速度继电器分断过早，应增加弹簧力还是应减小弹簧力？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5.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461037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12.5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5500" y="157156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29448"/>
              </p:ext>
            </p:extLst>
          </p:nvPr>
        </p:nvGraphicFramePr>
        <p:xfrm>
          <a:off x="1547664" y="1989496"/>
          <a:ext cx="6120680" cy="4247815"/>
        </p:xfrm>
        <a:graphic>
          <a:graphicData uri="http://schemas.openxmlformats.org/drawingml/2006/table">
            <a:tbl>
              <a:tblPr/>
              <a:tblGrid>
                <a:gridCol w="1134640"/>
                <a:gridCol w="1530002"/>
                <a:gridCol w="503710"/>
                <a:gridCol w="2249024"/>
                <a:gridCol w="703304"/>
              </a:tblGrid>
              <a:tr h="3034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17077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电器安装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电路接线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电阻器速度继电器安装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电路安装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电动机接线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电阻器、速度继电器安装到位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 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电阻器、速度继电器的连接正确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电动机接线正确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683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实训报告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按照报告要求正确完成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报告内容完整正确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7077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安全文明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通电试验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系统组成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系统运行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运行结果分析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能说明系统组成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系统运行正常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会分析运行结果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定额时间为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小时，每超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分钟扣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34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实际总得分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教师签字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514204" y="1916832"/>
            <a:ext cx="8136728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了解电磁机械制动控制。熟悉速度继电器结构、原理及使用方法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掌握三相异步电动机反接制动控制方法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掌握三相异步电动机反接制动控制电气线路的安装操作。</a:t>
            </a:r>
            <a:r>
              <a:rPr lang="en-US" altLang="zh-CN" dirty="0"/>
              <a:t> </a:t>
            </a: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8360" y="980728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12.1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12.2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451968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54622"/>
              </p:ext>
            </p:extLst>
          </p:nvPr>
        </p:nvGraphicFramePr>
        <p:xfrm>
          <a:off x="1781175" y="1964527"/>
          <a:ext cx="5581650" cy="4272784"/>
        </p:xfrm>
        <a:graphic>
          <a:graphicData uri="http://schemas.openxmlformats.org/drawingml/2006/table">
            <a:tbl>
              <a:tblPr/>
              <a:tblGrid>
                <a:gridCol w="461448"/>
                <a:gridCol w="1242792"/>
                <a:gridCol w="942569"/>
                <a:gridCol w="2160240"/>
                <a:gridCol w="774601"/>
              </a:tblGrid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0397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三相异步电动机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Y-112S-4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4KW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、△接法、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15.4A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1440r/min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QS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组合开关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HZ10-25/3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三极、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25A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FU1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RL1-60/25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60A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、配熔体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25A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FU2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RL1-15/4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15A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、配熔体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4A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CJ10-20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20A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、线圈电压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KT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速度继电器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JY1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FR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JR16-20/3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三极、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20A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、整定电流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8.8A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0397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LA4-3H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保护式、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5A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、按钮数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2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XT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JD</a:t>
                      </a:r>
                      <a:r>
                        <a:rPr lang="en-US" sz="12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-1020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10A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主电路导线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BVR-1.5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1.5mm</a:t>
                      </a:r>
                      <a:r>
                        <a:rPr lang="en-US" sz="1200" kern="100" baseline="30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7mm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0.52mm</a:t>
                      </a: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199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控制电路导线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BVR-1.0</a:t>
                      </a:r>
                      <a:endParaRPr lang="zh-CN" sz="12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1mm</a:t>
                      </a:r>
                      <a:r>
                        <a:rPr lang="en-US" sz="1200" kern="100" baseline="30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7mm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0.43mm</a:t>
                      </a:r>
                      <a:r>
                        <a:rPr lang="zh-CN" sz="12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12.3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1484784"/>
            <a:ext cx="299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12.3.1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电磁机械制动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366" y="211519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电磁抱闸的结构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0174" y="2780927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62210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组成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0174" y="3212068"/>
            <a:ext cx="74242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制动电磁铁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由铁芯、衔铁和线圈三部分组成，有单相和三相之分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闸瓦制动器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闸轮、闸瓦、杠杆和弹簧组成。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Clr>
                <a:srgbClr val="0070C0"/>
              </a:buClr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5818" y="71030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电磁抱闸的结构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2926" y="141818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980" y="125935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结构图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86098" y="1721022"/>
            <a:ext cx="5218856" cy="36724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8430" y="5517232"/>
            <a:ext cx="80846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dirty="0"/>
              <a:t>1—弹簧；2—闸轮；3—杠杆；4—闸瓦；5—轴；6—线圈；7—铁芯；8—衔铁</a:t>
            </a:r>
          </a:p>
          <a:p>
            <a:pPr>
              <a:lnSpc>
                <a:spcPts val="3000"/>
              </a:lnSpc>
            </a:pPr>
            <a:r>
              <a:rPr lang="en-US" altLang="zh-CN" dirty="0" smtClean="0"/>
              <a:t>                               </a:t>
            </a:r>
            <a:r>
              <a:rPr lang="zh-CN" altLang="zh-CN" dirty="0" smtClean="0"/>
              <a:t>图</a:t>
            </a:r>
            <a:r>
              <a:rPr lang="zh-CN" altLang="zh-CN" dirty="0"/>
              <a:t>12-1 电磁抱闸的结构图</a:t>
            </a:r>
          </a:p>
        </p:txBody>
      </p:sp>
    </p:spTree>
    <p:extLst>
      <p:ext uri="{BB962C8B-B14F-4D97-AF65-F5344CB8AC3E}">
        <p14:creationId xmlns:p14="http://schemas.microsoft.com/office/powerpoint/2010/main" val="15330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88857" y="764704"/>
            <a:ext cx="482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电磁抱闸断电制动控制线路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5538" y="149019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33136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0666" y="1916832"/>
            <a:ext cx="7415750" cy="4166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合上电源开关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，按动启动按钮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，接触器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线圈获电动作，其常开辅助触点闭合自锁，主要触头闭合，电动机通电启动，同时电磁抱闸线圈获电，吸引衔铁，使它与铁芯闭合，衔铁克服弹簧拉力，迫使制动杠杆向上移动，从而使制动器的闸瓦与闸轮分开，电动机正常运行；当需要制动时，按下停止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时，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断电释放，使电动机的电源被切断，与此同时，电磁抱闸线圈也断电，使抱闸衔铁与铁芯分开，在弹簧拉力的作用下，使闸瓦与闸轮紧紧抱住，电动机被迅速制动而停转。</a:t>
            </a:r>
          </a:p>
        </p:txBody>
      </p:sp>
    </p:spTree>
    <p:extLst>
      <p:ext uri="{BB962C8B-B14F-4D97-AF65-F5344CB8AC3E}">
        <p14:creationId xmlns:p14="http://schemas.microsoft.com/office/powerpoint/2010/main" val="18840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8122" y="908720"/>
            <a:ext cx="482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电磁抱闸断电制动控制线路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628800"/>
            <a:ext cx="5256584" cy="40324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5776" y="5805264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图12-2 电磁抱闸断电制动控制线路</a:t>
            </a:r>
          </a:p>
        </p:txBody>
      </p:sp>
    </p:spTree>
    <p:extLst>
      <p:ext uri="{BB962C8B-B14F-4D97-AF65-F5344CB8AC3E}">
        <p14:creationId xmlns:p14="http://schemas.microsoft.com/office/powerpoint/2010/main" val="39152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8122" y="908720"/>
            <a:ext cx="482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电磁抱闸通电制动控制线路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6660" y="170080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特点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302" y="2060848"/>
            <a:ext cx="712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主电路有电流通过时电磁抱闸线圈无电，这时抱闸与闸轮松开；当主电路断电而通过复合按钮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的常开触头的闭合使磁抱闸线圈获电时，闸瓦与闸轮抱紧呈制动状态。在电动机不转动的正常状态下，电磁抱闸线圈无电，闸瓦与闸轮也处于制动状态。</a:t>
            </a:r>
          </a:p>
        </p:txBody>
      </p:sp>
    </p:spTree>
    <p:extLst>
      <p:ext uri="{BB962C8B-B14F-4D97-AF65-F5344CB8AC3E}">
        <p14:creationId xmlns:p14="http://schemas.microsoft.com/office/powerpoint/2010/main" val="5124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3729</TotalTime>
  <Words>2015</Words>
  <Application>Microsoft Office PowerPoint</Application>
  <PresentationFormat>全屏显示(4:3)</PresentationFormat>
  <Paragraphs>204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Wingdings</vt:lpstr>
      <vt:lpstr>2_A000120140530A80PPBG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586</cp:revision>
  <dcterms:created xsi:type="dcterms:W3CDTF">2008-06-05T04:49:45Z</dcterms:created>
  <dcterms:modified xsi:type="dcterms:W3CDTF">2014-12-02T01:55:59Z</dcterms:modified>
</cp:coreProperties>
</file>