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9"/>
  </p:notesMasterIdLst>
  <p:sldIdLst>
    <p:sldId id="550" r:id="rId2"/>
    <p:sldId id="549" r:id="rId3"/>
    <p:sldId id="455" r:id="rId4"/>
    <p:sldId id="456" r:id="rId5"/>
    <p:sldId id="457" r:id="rId6"/>
    <p:sldId id="514" r:id="rId7"/>
    <p:sldId id="516" r:id="rId8"/>
    <p:sldId id="517" r:id="rId9"/>
    <p:sldId id="519" r:id="rId10"/>
    <p:sldId id="520" r:id="rId11"/>
    <p:sldId id="521" r:id="rId12"/>
    <p:sldId id="522" r:id="rId13"/>
    <p:sldId id="523" r:id="rId14"/>
    <p:sldId id="524" r:id="rId15"/>
    <p:sldId id="525" r:id="rId16"/>
    <p:sldId id="526" r:id="rId17"/>
    <p:sldId id="527" r:id="rId18"/>
    <p:sldId id="528" r:id="rId19"/>
    <p:sldId id="529" r:id="rId20"/>
    <p:sldId id="530" r:id="rId21"/>
    <p:sldId id="531" r:id="rId22"/>
    <p:sldId id="532" r:id="rId23"/>
    <p:sldId id="533" r:id="rId24"/>
    <p:sldId id="534" r:id="rId25"/>
    <p:sldId id="535" r:id="rId26"/>
    <p:sldId id="537" r:id="rId27"/>
    <p:sldId id="536" r:id="rId28"/>
    <p:sldId id="538" r:id="rId29"/>
    <p:sldId id="539" r:id="rId30"/>
    <p:sldId id="482" r:id="rId31"/>
    <p:sldId id="541" r:id="rId32"/>
    <p:sldId id="542" r:id="rId33"/>
    <p:sldId id="543" r:id="rId34"/>
    <p:sldId id="544" r:id="rId35"/>
    <p:sldId id="485" r:id="rId36"/>
    <p:sldId id="487" r:id="rId37"/>
    <p:sldId id="546" r:id="rId3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9" autoAdjust="0"/>
    <p:restoredTop sz="94660"/>
  </p:normalViewPr>
  <p:slideViewPr>
    <p:cSldViewPr>
      <p:cViewPr varScale="1">
        <p:scale>
          <a:sx n="83" d="100"/>
          <a:sy n="83" d="100"/>
        </p:scale>
        <p:origin x="4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51952-DF11-414D-8E94-11A720D04309}" type="doc">
      <dgm:prSet loTypeId="urn:microsoft.com/office/officeart/2008/layout/HexagonCluster" loCatId="picture" qsTypeId="urn:microsoft.com/office/officeart/2005/8/quickstyle/simple1" qsCatId="simple" csTypeId="urn:microsoft.com/office/officeart/2005/8/colors/accent1_2" csCatId="accent1" phldr="1"/>
      <dgm:spPr/>
    </dgm:pt>
    <dgm:pt modelId="{4204F26B-3A55-4539-88AD-4D267BEAF0C3}">
      <dgm:prSet phldrT="[文本]"/>
      <dgm:spPr>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a:glow rad="228600">
            <a:srgbClr val="7030A0">
              <a:alpha val="40000"/>
            </a:srgbClr>
          </a:glow>
        </a:effectLst>
        <a:scene3d>
          <a:camera prst="orthographicFront"/>
          <a:lightRig rig="threePt" dir="t"/>
        </a:scene3d>
        <a:sp3d>
          <a:bevelT w="139700" h="139700" prst="divot"/>
        </a:sp3d>
      </dgm:spPr>
      <dgm:t>
        <a:bodyPr/>
        <a:lstStyle/>
        <a:p>
          <a:endParaRPr lang="zh-CN" altLang="en-US" dirty="0">
            <a:solidFill>
              <a:sysClr val="window" lastClr="FFFFFF"/>
            </a:solidFill>
            <a:latin typeface="Calibri"/>
            <a:ea typeface="宋体" panose="02010600030101010101" pitchFamily="2" charset="-122"/>
            <a:cs typeface="+mn-cs"/>
          </a:endParaRPr>
        </a:p>
      </dgm:t>
    </dgm:pt>
    <dgm:pt modelId="{8896E334-0F0D-4FDC-9C6A-FBCB43EA4DBB}" type="parTrans" cxnId="{194C7425-4535-40C9-8BC2-F3293B534CF4}">
      <dgm:prSet/>
      <dgm:spPr/>
      <dgm:t>
        <a:bodyPr/>
        <a:lstStyle/>
        <a:p>
          <a:endParaRPr lang="zh-CN" altLang="en-US"/>
        </a:p>
      </dgm:t>
    </dgm:pt>
    <dgm:pt modelId="{EBCE2EE9-5A8D-4DCF-BC84-B7094A71D8BD}" type="sibTrans" cxnId="{194C7425-4535-40C9-8BC2-F3293B534CF4}">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rgbClr val="4F81BD">
              <a:hueOff val="0"/>
              <a:satOff val="0"/>
              <a:lumOff val="0"/>
              <a:alphaOff val="0"/>
            </a:srgbClr>
          </a:solidFill>
          <a:prstDash val="solid"/>
        </a:ln>
        <a:effectLst>
          <a:glow rad="101600">
            <a:srgbClr val="FFC000">
              <a:alpha val="40000"/>
            </a:srgbClr>
          </a:glow>
        </a:effectLst>
        <a:scene3d>
          <a:camera prst="orthographicFront"/>
          <a:lightRig rig="threePt" dir="t"/>
        </a:scene3d>
        <a:sp3d>
          <a:bevelT w="139700" h="139700" prst="divot"/>
        </a:sp3d>
      </dgm:spPr>
      <dgm:t>
        <a:bodyPr/>
        <a:lstStyle/>
        <a:p>
          <a:endParaRPr lang="zh-CN" altLang="en-US"/>
        </a:p>
      </dgm:t>
    </dgm:pt>
    <dgm:pt modelId="{6AD91F41-9D87-4B28-A90C-000582152DA3}">
      <dgm:prSet phldrT="[文本]"/>
      <dgm:spPr>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a:glow rad="139700">
            <a:srgbClr val="FF0000">
              <a:alpha val="40000"/>
            </a:srgbClr>
          </a:glow>
        </a:effectLst>
        <a:scene3d>
          <a:camera prst="orthographicFront"/>
          <a:lightRig rig="threePt" dir="t"/>
        </a:scene3d>
        <a:sp3d>
          <a:bevelT w="139700" h="139700" prst="divot"/>
        </a:sp3d>
      </dgm:spPr>
      <dgm:t>
        <a:bodyPr/>
        <a:lstStyle/>
        <a:p>
          <a:endParaRPr lang="zh-CN" altLang="en-US" dirty="0">
            <a:solidFill>
              <a:sysClr val="window" lastClr="FFFFFF"/>
            </a:solidFill>
            <a:latin typeface="Calibri"/>
            <a:ea typeface="宋体" panose="02010600030101010101" pitchFamily="2" charset="-122"/>
            <a:cs typeface="+mn-cs"/>
          </a:endParaRPr>
        </a:p>
      </dgm:t>
    </dgm:pt>
    <dgm:pt modelId="{8423E01E-2225-41F9-A828-73827A594088}" type="parTrans" cxnId="{9F6C44D3-A92E-4DCC-A9E6-B9D9BC4F8AE7}">
      <dgm:prSet/>
      <dgm:spPr/>
      <dgm:t>
        <a:bodyPr/>
        <a:lstStyle/>
        <a:p>
          <a:endParaRPr lang="zh-CN" altLang="en-US"/>
        </a:p>
      </dgm:t>
    </dgm:pt>
    <dgm:pt modelId="{D5855A68-0427-4E38-8152-3AB06B90D261}" type="sibTrans" cxnId="{9F6C44D3-A92E-4DCC-A9E6-B9D9BC4F8AE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rgbClr val="4F81BD">
              <a:hueOff val="0"/>
              <a:satOff val="0"/>
              <a:lumOff val="0"/>
              <a:alphaOff val="0"/>
            </a:srgbClr>
          </a:solidFill>
          <a:prstDash val="solid"/>
        </a:ln>
        <a:effectLst>
          <a:glow rad="139700">
            <a:schemeClr val="accent6">
              <a:lumMod val="60000"/>
              <a:lumOff val="40000"/>
              <a:alpha val="40000"/>
            </a:schemeClr>
          </a:glow>
        </a:effectLst>
        <a:scene3d>
          <a:camera prst="orthographicFront"/>
          <a:lightRig rig="threePt" dir="t"/>
        </a:scene3d>
        <a:sp3d>
          <a:bevelT w="139700" h="139700" prst="divot"/>
        </a:sp3d>
      </dgm:spPr>
      <dgm:t>
        <a:bodyPr/>
        <a:lstStyle/>
        <a:p>
          <a:endParaRPr lang="zh-CN" altLang="en-US"/>
        </a:p>
      </dgm:t>
    </dgm:pt>
    <dgm:pt modelId="{DB5356A4-CD20-4294-A981-D9D284EF1AC8}" type="pres">
      <dgm:prSet presAssocID="{7B651952-DF11-414D-8E94-11A720D04309}" presName="Name0" presStyleCnt="0">
        <dgm:presLayoutVars>
          <dgm:chMax val="21"/>
          <dgm:chPref val="21"/>
        </dgm:presLayoutVars>
      </dgm:prSet>
      <dgm:spPr/>
    </dgm:pt>
    <dgm:pt modelId="{DECBA780-AF2F-4ECD-91CC-93FBA12D928B}" type="pres">
      <dgm:prSet presAssocID="{4204F26B-3A55-4539-88AD-4D267BEAF0C3}" presName="text1" presStyleCnt="0"/>
      <dgm:spPr>
        <a:scene3d>
          <a:camera prst="orthographicFront"/>
          <a:lightRig rig="threePt" dir="t"/>
        </a:scene3d>
        <a:sp3d>
          <a:bevelT w="139700" h="139700" prst="divot"/>
        </a:sp3d>
      </dgm:spPr>
    </dgm:pt>
    <dgm:pt modelId="{63F0DA21-6737-48BB-827B-424778B9EAA1}" type="pres">
      <dgm:prSet presAssocID="{4204F26B-3A55-4539-88AD-4D267BEAF0C3}" presName="textRepeatNode" presStyleLbl="alignNode1" presStyleIdx="0" presStyleCnt="2">
        <dgm:presLayoutVars>
          <dgm:chMax val="0"/>
          <dgm:chPref val="0"/>
          <dgm:bulletEnabled val="1"/>
        </dgm:presLayoutVars>
      </dgm:prSet>
      <dgm:spPr>
        <a:xfrm>
          <a:off x="1467504" y="1127066"/>
          <a:ext cx="1755092" cy="1513530"/>
        </a:xfrm>
        <a:prstGeom prst="hexagon">
          <a:avLst>
            <a:gd name="adj" fmla="val 25000"/>
            <a:gd name="vf" fmla="val 115470"/>
          </a:avLst>
        </a:prstGeom>
      </dgm:spPr>
      <dgm:t>
        <a:bodyPr/>
        <a:lstStyle/>
        <a:p>
          <a:endParaRPr lang="zh-CN" altLang="en-US"/>
        </a:p>
      </dgm:t>
    </dgm:pt>
    <dgm:pt modelId="{A70601C7-A116-4B80-8628-B636CB46E395}" type="pres">
      <dgm:prSet presAssocID="{4204F26B-3A55-4539-88AD-4D267BEAF0C3}" presName="textaccent1" presStyleCnt="0"/>
      <dgm:spPr>
        <a:scene3d>
          <a:camera prst="orthographicFront"/>
          <a:lightRig rig="threePt" dir="t"/>
        </a:scene3d>
        <a:sp3d>
          <a:bevelT w="139700" h="139700" prst="divot"/>
        </a:sp3d>
      </dgm:spPr>
    </dgm:pt>
    <dgm:pt modelId="{18785B9D-0F5B-40B6-B477-82C597640808}" type="pres">
      <dgm:prSet presAssocID="{4204F26B-3A55-4539-88AD-4D267BEAF0C3}" presName="accentRepeatNode" presStyleLbl="solidAlignAcc1" presStyleIdx="0" presStyleCnt="4" custLinFactX="-100000" custLinFactY="65419" custLinFactNeighborX="-141224" custLinFactNeighborY="100000"/>
      <dgm:spPr>
        <a:xfrm>
          <a:off x="1522312" y="179545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7F6DFD73-FBBC-4BA2-B7D2-9C25D56AA372}" type="pres">
      <dgm:prSet presAssocID="{EBCE2EE9-5A8D-4DCF-BC84-B7094A71D8BD}" presName="image1" presStyleCnt="0"/>
      <dgm:spPr>
        <a:scene3d>
          <a:camera prst="orthographicFront"/>
          <a:lightRig rig="threePt" dir="t"/>
        </a:scene3d>
        <a:sp3d>
          <a:bevelT w="139700" h="139700" prst="divot"/>
        </a:sp3d>
      </dgm:spPr>
    </dgm:pt>
    <dgm:pt modelId="{373AD755-68DA-4BF5-9807-A0AF3B44D39B}" type="pres">
      <dgm:prSet presAssocID="{EBCE2EE9-5A8D-4DCF-BC84-B7094A71D8BD}" presName="imageRepeatNode" presStyleLbl="alignAcc1" presStyleIdx="0" presStyleCnt="2" custLinFactNeighborX="5237" custLinFactNeighborY="-1890"/>
      <dgm:spPr>
        <a:xfrm>
          <a:off x="0" y="311730"/>
          <a:ext cx="1755092" cy="1513530"/>
        </a:xfrm>
        <a:prstGeom prst="hexagon">
          <a:avLst>
            <a:gd name="adj" fmla="val 25000"/>
            <a:gd name="vf" fmla="val 115470"/>
          </a:avLst>
        </a:prstGeom>
      </dgm:spPr>
      <dgm:t>
        <a:bodyPr/>
        <a:lstStyle/>
        <a:p>
          <a:endParaRPr lang="zh-CN" altLang="en-US"/>
        </a:p>
      </dgm:t>
    </dgm:pt>
    <dgm:pt modelId="{5C4874E3-4535-4C7F-9BE2-7CAB0DF80654}" type="pres">
      <dgm:prSet presAssocID="{EBCE2EE9-5A8D-4DCF-BC84-B7094A71D8BD}" presName="imageaccent1" presStyleCnt="0"/>
      <dgm:spPr>
        <a:scene3d>
          <a:camera prst="orthographicFront"/>
          <a:lightRig rig="threePt" dir="t"/>
        </a:scene3d>
        <a:sp3d>
          <a:bevelT w="139700" h="139700" prst="divot"/>
        </a:sp3d>
      </dgm:spPr>
    </dgm:pt>
    <dgm:pt modelId="{E78E1D52-9A06-4C3A-B85F-4A84A3583BF1}" type="pres">
      <dgm:prSet presAssocID="{EBCE2EE9-5A8D-4DCF-BC84-B7094A71D8BD}" presName="accentRepeatNode" presStyleLbl="solidAlignAcc1" presStyleIdx="1" presStyleCnt="4" custLinFactX="139304" custLinFactY="-200000" custLinFactNeighborX="200000" custLinFactNeighborY="-265707"/>
      <dgm:spPr>
        <a:xfrm>
          <a:off x="1195926" y="161636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ED730A21-CECA-4465-8E58-5D1B1A478710}" type="pres">
      <dgm:prSet presAssocID="{6AD91F41-9D87-4B28-A90C-000582152DA3}" presName="text2" presStyleCnt="0"/>
      <dgm:spPr>
        <a:scene3d>
          <a:camera prst="orthographicFront"/>
          <a:lightRig rig="threePt" dir="t"/>
        </a:scene3d>
        <a:sp3d>
          <a:bevelT w="139700" h="139700" prst="divot"/>
        </a:sp3d>
      </dgm:spPr>
    </dgm:pt>
    <dgm:pt modelId="{109CB03B-7F17-4F1C-BB03-C84FBAB06190}" type="pres">
      <dgm:prSet presAssocID="{6AD91F41-9D87-4B28-A90C-000582152DA3}" presName="textRepeatNode" presStyleLbl="alignNode1" presStyleIdx="1" presStyleCnt="2" custScaleX="98552" custLinFactNeighborX="1340" custLinFactNeighborY="3192">
        <dgm:presLayoutVars>
          <dgm:chMax val="0"/>
          <dgm:chPref val="0"/>
          <dgm:bulletEnabled val="1"/>
        </dgm:presLayoutVars>
      </dgm:prSet>
      <dgm:spPr>
        <a:xfrm>
          <a:off x="2899837" y="72002"/>
          <a:ext cx="1729679" cy="1513530"/>
        </a:xfrm>
        <a:prstGeom prst="hexagon">
          <a:avLst>
            <a:gd name="adj" fmla="val 25000"/>
            <a:gd name="vf" fmla="val 115470"/>
          </a:avLst>
        </a:prstGeom>
      </dgm:spPr>
      <dgm:t>
        <a:bodyPr/>
        <a:lstStyle/>
        <a:p>
          <a:endParaRPr lang="zh-CN" altLang="en-US"/>
        </a:p>
      </dgm:t>
    </dgm:pt>
    <dgm:pt modelId="{05B7D1AE-E4A6-4276-8A01-37C248CE9D41}" type="pres">
      <dgm:prSet presAssocID="{6AD91F41-9D87-4B28-A90C-000582152DA3}" presName="textaccent2" presStyleCnt="0"/>
      <dgm:spPr>
        <a:scene3d>
          <a:camera prst="orthographicFront"/>
          <a:lightRig rig="threePt" dir="t"/>
        </a:scene3d>
        <a:sp3d>
          <a:bevelT w="139700" h="139700" prst="divot"/>
        </a:sp3d>
      </dgm:spPr>
    </dgm:pt>
    <dgm:pt modelId="{4A919062-BD18-4EFF-97C0-9F2C9198A016}" type="pres">
      <dgm:prSet presAssocID="{6AD91F41-9D87-4B28-A90C-000582152DA3}" presName="accentRepeatNode" presStyleLbl="solidAlignAcc1" presStyleIdx="2" presStyleCnt="4" custLinFactX="100000" custLinFactY="-200000" custLinFactNeighborX="197450" custLinFactNeighborY="-225023"/>
      <dgm:spPr>
        <a:xfrm>
          <a:off x="4131550" y="161636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8D5A2D0B-9F4D-42EA-A183-6B571EC09EFB}" type="pres">
      <dgm:prSet presAssocID="{D5855A68-0427-4E38-8152-3AB06B90D261}" presName="image2" presStyleCnt="0"/>
      <dgm:spPr>
        <a:scene3d>
          <a:camera prst="orthographicFront"/>
          <a:lightRig rig="threePt" dir="t"/>
        </a:scene3d>
        <a:sp3d>
          <a:bevelT w="139700" h="139700" prst="divot"/>
        </a:sp3d>
      </dgm:spPr>
    </dgm:pt>
    <dgm:pt modelId="{B6D904E6-F0C5-42BD-96B4-0E85AFB088BE}" type="pres">
      <dgm:prSet presAssocID="{D5855A68-0427-4E38-8152-3AB06B90D261}" presName="imageRepeatNode" presStyleLbl="alignAcc1" presStyleIdx="1" presStyleCnt="2" custLinFactNeighborX="-300" custLinFactNeighborY="1656"/>
      <dgm:spPr>
        <a:xfrm>
          <a:off x="4403128" y="1180570"/>
          <a:ext cx="1755092" cy="1513530"/>
        </a:xfrm>
        <a:prstGeom prst="hexagon">
          <a:avLst>
            <a:gd name="adj" fmla="val 25000"/>
            <a:gd name="vf" fmla="val 115470"/>
          </a:avLst>
        </a:prstGeom>
      </dgm:spPr>
      <dgm:t>
        <a:bodyPr/>
        <a:lstStyle/>
        <a:p>
          <a:endParaRPr lang="zh-CN" altLang="en-US"/>
        </a:p>
      </dgm:t>
    </dgm:pt>
    <dgm:pt modelId="{BDCD2C9A-EA97-4C07-9072-5B75A320E08B}" type="pres">
      <dgm:prSet presAssocID="{D5855A68-0427-4E38-8152-3AB06B90D261}" presName="imageaccent2" presStyleCnt="0"/>
      <dgm:spPr>
        <a:scene3d>
          <a:camera prst="orthographicFront"/>
          <a:lightRig rig="threePt" dir="t"/>
        </a:scene3d>
        <a:sp3d>
          <a:bevelT w="139700" h="139700" prst="divot"/>
        </a:sp3d>
      </dgm:spPr>
    </dgm:pt>
    <dgm:pt modelId="{452A2E50-1BC1-4B1A-AFB6-B046F1D753A5}" type="pres">
      <dgm:prSet presAssocID="{D5855A68-0427-4E38-8152-3AB06B90D261}" presName="accentRepeatNode" presStyleLbl="solidAlignAcc1" presStyleIdx="3" presStyleCnt="4" custLinFactX="-100000" custLinFactNeighborX="-168192" custLinFactNeighborY="84051"/>
      <dgm:spPr>
        <a:xfrm>
          <a:off x="4457936" y="179545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Lst>
  <dgm:cxnLst>
    <dgm:cxn modelId="{BD8ADEAE-C861-43A6-A758-4A0BB28C1160}" type="presOf" srcId="{EBCE2EE9-5A8D-4DCF-BC84-B7094A71D8BD}" destId="{373AD755-68DA-4BF5-9807-A0AF3B44D39B}" srcOrd="0" destOrd="0" presId="urn:microsoft.com/office/officeart/2008/layout/HexagonCluster"/>
    <dgm:cxn modelId="{194C7425-4535-40C9-8BC2-F3293B534CF4}" srcId="{7B651952-DF11-414D-8E94-11A720D04309}" destId="{4204F26B-3A55-4539-88AD-4D267BEAF0C3}" srcOrd="0" destOrd="0" parTransId="{8896E334-0F0D-4FDC-9C6A-FBCB43EA4DBB}" sibTransId="{EBCE2EE9-5A8D-4DCF-BC84-B7094A71D8BD}"/>
    <dgm:cxn modelId="{9F6C44D3-A92E-4DCC-A9E6-B9D9BC4F8AE7}" srcId="{7B651952-DF11-414D-8E94-11A720D04309}" destId="{6AD91F41-9D87-4B28-A90C-000582152DA3}" srcOrd="1" destOrd="0" parTransId="{8423E01E-2225-41F9-A828-73827A594088}" sibTransId="{D5855A68-0427-4E38-8152-3AB06B90D261}"/>
    <dgm:cxn modelId="{944D76A4-F374-40C8-BE04-7177F11C6BB0}" type="presOf" srcId="{D5855A68-0427-4E38-8152-3AB06B90D261}" destId="{B6D904E6-F0C5-42BD-96B4-0E85AFB088BE}" srcOrd="0" destOrd="0" presId="urn:microsoft.com/office/officeart/2008/layout/HexagonCluster"/>
    <dgm:cxn modelId="{4140C77A-513C-42E1-BF3C-B47FC7C1DE14}" type="presOf" srcId="{4204F26B-3A55-4539-88AD-4D267BEAF0C3}" destId="{63F0DA21-6737-48BB-827B-424778B9EAA1}" srcOrd="0" destOrd="0" presId="urn:microsoft.com/office/officeart/2008/layout/HexagonCluster"/>
    <dgm:cxn modelId="{4E756E24-A182-4E8A-8DC2-88DF0C0B5602}" type="presOf" srcId="{7B651952-DF11-414D-8E94-11A720D04309}" destId="{DB5356A4-CD20-4294-A981-D9D284EF1AC8}" srcOrd="0" destOrd="0" presId="urn:microsoft.com/office/officeart/2008/layout/HexagonCluster"/>
    <dgm:cxn modelId="{5B8A25DD-0DAB-4DD2-8B61-709C7F68FBA8}" type="presOf" srcId="{6AD91F41-9D87-4B28-A90C-000582152DA3}" destId="{109CB03B-7F17-4F1C-BB03-C84FBAB06190}" srcOrd="0" destOrd="0" presId="urn:microsoft.com/office/officeart/2008/layout/HexagonCluster"/>
    <dgm:cxn modelId="{5888E0E6-CF5E-4662-9043-AF5F31659B33}" type="presParOf" srcId="{DB5356A4-CD20-4294-A981-D9D284EF1AC8}" destId="{DECBA780-AF2F-4ECD-91CC-93FBA12D928B}" srcOrd="0" destOrd="0" presId="urn:microsoft.com/office/officeart/2008/layout/HexagonCluster"/>
    <dgm:cxn modelId="{680220C9-75A9-483B-8C1E-37B5173DF595}" type="presParOf" srcId="{DECBA780-AF2F-4ECD-91CC-93FBA12D928B}" destId="{63F0DA21-6737-48BB-827B-424778B9EAA1}" srcOrd="0" destOrd="0" presId="urn:microsoft.com/office/officeart/2008/layout/HexagonCluster"/>
    <dgm:cxn modelId="{63842152-415A-45C0-9869-D27A839CDD94}" type="presParOf" srcId="{DB5356A4-CD20-4294-A981-D9D284EF1AC8}" destId="{A70601C7-A116-4B80-8628-B636CB46E395}" srcOrd="1" destOrd="0" presId="urn:microsoft.com/office/officeart/2008/layout/HexagonCluster"/>
    <dgm:cxn modelId="{25E0A246-D5CB-4990-A58D-DAD44801681E}" type="presParOf" srcId="{A70601C7-A116-4B80-8628-B636CB46E395}" destId="{18785B9D-0F5B-40B6-B477-82C597640808}" srcOrd="0" destOrd="0" presId="urn:microsoft.com/office/officeart/2008/layout/HexagonCluster"/>
    <dgm:cxn modelId="{B1469E4C-2078-4B40-B1B5-36DE40333C4C}" type="presParOf" srcId="{DB5356A4-CD20-4294-A981-D9D284EF1AC8}" destId="{7F6DFD73-FBBC-4BA2-B7D2-9C25D56AA372}" srcOrd="2" destOrd="0" presId="urn:microsoft.com/office/officeart/2008/layout/HexagonCluster"/>
    <dgm:cxn modelId="{EB024111-4DED-4211-B2E0-D086A4473AD2}" type="presParOf" srcId="{7F6DFD73-FBBC-4BA2-B7D2-9C25D56AA372}" destId="{373AD755-68DA-4BF5-9807-A0AF3B44D39B}" srcOrd="0" destOrd="0" presId="urn:microsoft.com/office/officeart/2008/layout/HexagonCluster"/>
    <dgm:cxn modelId="{47901821-C097-4FCD-BFC3-8CC1C885BB95}" type="presParOf" srcId="{DB5356A4-CD20-4294-A981-D9D284EF1AC8}" destId="{5C4874E3-4535-4C7F-9BE2-7CAB0DF80654}" srcOrd="3" destOrd="0" presId="urn:microsoft.com/office/officeart/2008/layout/HexagonCluster"/>
    <dgm:cxn modelId="{6A205405-DA11-4289-A73B-F004D12FCB97}" type="presParOf" srcId="{5C4874E3-4535-4C7F-9BE2-7CAB0DF80654}" destId="{E78E1D52-9A06-4C3A-B85F-4A84A3583BF1}" srcOrd="0" destOrd="0" presId="urn:microsoft.com/office/officeart/2008/layout/HexagonCluster"/>
    <dgm:cxn modelId="{CEC4412A-F419-4712-AD60-70C7BD090120}" type="presParOf" srcId="{DB5356A4-CD20-4294-A981-D9D284EF1AC8}" destId="{ED730A21-CECA-4465-8E58-5D1B1A478710}" srcOrd="4" destOrd="0" presId="urn:microsoft.com/office/officeart/2008/layout/HexagonCluster"/>
    <dgm:cxn modelId="{ABFAEEFD-B8EE-4EFF-B7E2-D6601A7FF630}" type="presParOf" srcId="{ED730A21-CECA-4465-8E58-5D1B1A478710}" destId="{109CB03B-7F17-4F1C-BB03-C84FBAB06190}" srcOrd="0" destOrd="0" presId="urn:microsoft.com/office/officeart/2008/layout/HexagonCluster"/>
    <dgm:cxn modelId="{3C22471A-BD5E-4007-83E4-B682F1755EE5}" type="presParOf" srcId="{DB5356A4-CD20-4294-A981-D9D284EF1AC8}" destId="{05B7D1AE-E4A6-4276-8A01-37C248CE9D41}" srcOrd="5" destOrd="0" presId="urn:microsoft.com/office/officeart/2008/layout/HexagonCluster"/>
    <dgm:cxn modelId="{0E4DC8C9-957D-4F19-99B5-AFFEE88E2CEB}" type="presParOf" srcId="{05B7D1AE-E4A6-4276-8A01-37C248CE9D41}" destId="{4A919062-BD18-4EFF-97C0-9F2C9198A016}" srcOrd="0" destOrd="0" presId="urn:microsoft.com/office/officeart/2008/layout/HexagonCluster"/>
    <dgm:cxn modelId="{7F5A7FDE-E598-4E96-ADCA-6BD1211557A5}" type="presParOf" srcId="{DB5356A4-CD20-4294-A981-D9D284EF1AC8}" destId="{8D5A2D0B-9F4D-42EA-A183-6B571EC09EFB}" srcOrd="6" destOrd="0" presId="urn:microsoft.com/office/officeart/2008/layout/HexagonCluster"/>
    <dgm:cxn modelId="{AFEE9561-63CB-4CFF-9AFF-3432A2332024}" type="presParOf" srcId="{8D5A2D0B-9F4D-42EA-A183-6B571EC09EFB}" destId="{B6D904E6-F0C5-42BD-96B4-0E85AFB088BE}" srcOrd="0" destOrd="0" presId="urn:microsoft.com/office/officeart/2008/layout/HexagonCluster"/>
    <dgm:cxn modelId="{49ABF2DD-FA04-40C2-95EC-335A5D15FDE5}" type="presParOf" srcId="{DB5356A4-CD20-4294-A981-D9D284EF1AC8}" destId="{BDCD2C9A-EA97-4C07-9072-5B75A320E08B}" srcOrd="7" destOrd="0" presId="urn:microsoft.com/office/officeart/2008/layout/HexagonCluster"/>
    <dgm:cxn modelId="{F6D389EA-2EA7-4EAF-9378-A6E40C4B79F2}" type="presParOf" srcId="{BDCD2C9A-EA97-4C07-9072-5B75A320E08B}" destId="{452A2E50-1BC1-4B1A-AFB6-B046F1D753A5}"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0DA21-6737-48BB-827B-424778B9EAA1}">
      <dsp:nvSpPr>
        <dsp:cNvPr id="0" name=""/>
        <dsp:cNvSpPr/>
      </dsp:nvSpPr>
      <dsp:spPr>
        <a:xfrm>
          <a:off x="1149686" y="1165225"/>
          <a:ext cx="1374992" cy="1185745"/>
        </a:xfrm>
        <a:prstGeom prst="hexagon">
          <a:avLst>
            <a:gd name="adj" fmla="val 25000"/>
            <a:gd name="vf" fmla="val 115470"/>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miter lim="800000"/>
        </a:ln>
        <a:effectLst>
          <a:glow rad="228600">
            <a:srgbClr val="7030A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0" tIns="62230" rIns="0" bIns="62230" numCol="1" spcCol="1270" anchor="ctr" anchorCtr="0">
          <a:noAutofit/>
        </a:bodyPr>
        <a:lstStyle/>
        <a:p>
          <a:pPr lvl="0" algn="ctr" defTabSz="2178050">
            <a:lnSpc>
              <a:spcPct val="90000"/>
            </a:lnSpc>
            <a:spcBef>
              <a:spcPct val="0"/>
            </a:spcBef>
            <a:spcAft>
              <a:spcPct val="35000"/>
            </a:spcAft>
          </a:pPr>
          <a:endParaRPr lang="zh-CN" altLang="en-US" sz="4900" kern="1200" dirty="0">
            <a:solidFill>
              <a:sysClr val="window" lastClr="FFFFFF"/>
            </a:solidFill>
            <a:latin typeface="Calibri"/>
            <a:ea typeface="宋体" panose="02010600030101010101" pitchFamily="2" charset="-122"/>
            <a:cs typeface="+mn-cs"/>
          </a:endParaRPr>
        </a:p>
      </dsp:txBody>
      <dsp:txXfrm>
        <a:off x="1363081" y="1349249"/>
        <a:ext cx="948202" cy="817697"/>
      </dsp:txXfrm>
    </dsp:sp>
    <dsp:sp modelId="{18785B9D-0F5B-40B6-B477-82C597640808}">
      <dsp:nvSpPr>
        <dsp:cNvPr id="0" name=""/>
        <dsp:cNvSpPr/>
      </dsp:nvSpPr>
      <dsp:spPr>
        <a:xfrm>
          <a:off x="805081" y="1918232"/>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373AD755-68DA-4BF5-9807-A0AF3B44D39B}">
      <dsp:nvSpPr>
        <dsp:cNvPr id="0" name=""/>
        <dsp:cNvSpPr/>
      </dsp:nvSpPr>
      <dsp:spPr>
        <a:xfrm>
          <a:off x="72008" y="504056"/>
          <a:ext cx="1374992" cy="1185745"/>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rgbClr val="4F81BD">
              <a:hueOff val="0"/>
              <a:satOff val="0"/>
              <a:lumOff val="0"/>
              <a:alphaOff val="0"/>
            </a:srgbClr>
          </a:solidFill>
          <a:prstDash val="solid"/>
          <a:miter lim="800000"/>
        </a:ln>
        <a:effectLst>
          <a:glow rad="101600">
            <a:srgbClr val="FFC00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E78E1D52-9A06-4C3A-B85F-4A84A3583BF1}">
      <dsp:nvSpPr>
        <dsp:cNvPr id="0" name=""/>
        <dsp:cNvSpPr/>
      </dsp:nvSpPr>
      <dsp:spPr>
        <a:xfrm>
          <a:off x="1482040" y="902794"/>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109CB03B-7F17-4F1C-BB03-C84FBAB06190}">
      <dsp:nvSpPr>
        <dsp:cNvPr id="0" name=""/>
        <dsp:cNvSpPr/>
      </dsp:nvSpPr>
      <dsp:spPr>
        <a:xfrm>
          <a:off x="2328236" y="564315"/>
          <a:ext cx="1355082" cy="1185745"/>
        </a:xfrm>
        <a:prstGeom prst="hexagon">
          <a:avLst>
            <a:gd name="adj" fmla="val 25000"/>
            <a:gd name="vf" fmla="val 115470"/>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miter lim="800000"/>
        </a:ln>
        <a:effectLst>
          <a:glow rad="139700">
            <a:srgbClr val="FF000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0" tIns="62230" rIns="0" bIns="62230" numCol="1" spcCol="1270" anchor="ctr" anchorCtr="0">
          <a:noAutofit/>
        </a:bodyPr>
        <a:lstStyle/>
        <a:p>
          <a:pPr lvl="0" algn="ctr" defTabSz="2178050">
            <a:lnSpc>
              <a:spcPct val="90000"/>
            </a:lnSpc>
            <a:spcBef>
              <a:spcPct val="0"/>
            </a:spcBef>
            <a:spcAft>
              <a:spcPct val="35000"/>
            </a:spcAft>
          </a:pPr>
          <a:endParaRPr lang="zh-CN" altLang="en-US" sz="4900" kern="1200" dirty="0">
            <a:solidFill>
              <a:sysClr val="window" lastClr="FFFFFF"/>
            </a:solidFill>
            <a:latin typeface="Calibri"/>
            <a:ea typeface="宋体" panose="02010600030101010101" pitchFamily="2" charset="-122"/>
            <a:cs typeface="+mn-cs"/>
          </a:endParaRPr>
        </a:p>
      </dsp:txBody>
      <dsp:txXfrm>
        <a:off x="2539972" y="749591"/>
        <a:ext cx="931610" cy="815193"/>
      </dsp:txXfrm>
    </dsp:sp>
    <dsp:sp modelId="{4A919062-BD18-4EFF-97C0-9F2C9198A016}">
      <dsp:nvSpPr>
        <dsp:cNvPr id="0" name=""/>
        <dsp:cNvSpPr/>
      </dsp:nvSpPr>
      <dsp:spPr>
        <a:xfrm>
          <a:off x="3714655" y="959207"/>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B6D904E6-F0C5-42BD-96B4-0E85AFB088BE}">
      <dsp:nvSpPr>
        <dsp:cNvPr id="0" name=""/>
        <dsp:cNvSpPr/>
      </dsp:nvSpPr>
      <dsp:spPr>
        <a:xfrm>
          <a:off x="3445418" y="1184861"/>
          <a:ext cx="1374992" cy="1185745"/>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rgbClr val="4F81BD">
              <a:hueOff val="0"/>
              <a:satOff val="0"/>
              <a:lumOff val="0"/>
              <a:alphaOff val="0"/>
            </a:srgbClr>
          </a:solidFill>
          <a:prstDash val="solid"/>
          <a:miter lim="800000"/>
        </a:ln>
        <a:effectLst>
          <a:glow rad="139700">
            <a:schemeClr val="accent6">
              <a:lumMod val="60000"/>
              <a:lumOff val="40000"/>
              <a:alpha val="40000"/>
            </a:scheme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452A2E50-1BC1-4B1A-AFB6-B046F1D753A5}">
      <dsp:nvSpPr>
        <dsp:cNvPr id="0" name=""/>
        <dsp:cNvSpPr/>
      </dsp:nvSpPr>
      <dsp:spPr>
        <a:xfrm>
          <a:off x="3061612" y="1805405"/>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pPr>
              <a:defRPr/>
            </a:pPr>
            <a:fld id="{B96D022A-D747-43A4-8788-B86006E41700}" type="datetimeFigureOut">
              <a:rPr lang="zh-CN" altLang="en-US" smtClean="0"/>
              <a:pPr>
                <a:defRPr/>
              </a:pPr>
              <a:t>2014/12/2</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pPr>
              <a:defRPr/>
            </a:pPr>
            <a:fld id="{C1D9F786-0DE3-4FB6-B9CE-BB5CBE0430C9}" type="slidenum">
              <a:rPr lang="zh-CN" altLang="en-US" smtClean="0"/>
              <a:pPr>
                <a:defRPr/>
              </a:pPr>
              <a:t>‹#›</a:t>
            </a:fld>
            <a:endParaRPr lang="zh-CN" altLang="en-US" dirty="0"/>
          </a:p>
        </p:txBody>
      </p:sp>
    </p:spTree>
    <p:extLst>
      <p:ext uri="{BB962C8B-B14F-4D97-AF65-F5344CB8AC3E}">
        <p14:creationId xmlns:p14="http://schemas.microsoft.com/office/powerpoint/2010/main" val="19770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idx="1"/>
          </p:nvPr>
        </p:nvSpPr>
        <p:spPr>
          <a:xfrm>
            <a:off x="339725" y="1044575"/>
            <a:ext cx="8361363" cy="519271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fld id="{57208151-6A46-430B-B003-9BEB3305C7FF}" type="datetimeFigureOut">
              <a:rPr lang="zh-CN" altLang="en-US" smtClean="0"/>
              <a:pPr>
                <a:defRPr/>
              </a:pPr>
              <a:t>2014/12/2</a:t>
            </a:fld>
            <a:endParaRPr lang="zh-CN" altLang="en-US"/>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dirty="0"/>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A988193C-3F07-41CE-A52A-9895A9C6898A}" type="slidenum">
              <a:rPr lang="zh-CN" altLang="zh-CN"/>
              <a:pPr>
                <a:defRPr/>
              </a:pPr>
              <a:t>‹#›</a:t>
            </a:fld>
            <a:endParaRPr lang="zh-CN" altLang="zh-CN"/>
          </a:p>
        </p:txBody>
      </p:sp>
    </p:spTree>
    <p:extLst>
      <p:ext uri="{BB962C8B-B14F-4D97-AF65-F5344CB8AC3E}">
        <p14:creationId xmlns:p14="http://schemas.microsoft.com/office/powerpoint/2010/main" val="156559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a:xfrm>
            <a:off x="339725" y="1044575"/>
            <a:ext cx="8361363" cy="5192713"/>
          </a:xfrm>
          <a:prstGeom prst="rect">
            <a:avLst/>
          </a:prstGeo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fld id="{21BBA4BD-67D9-4074-A162-4430BEA1CAE1}" type="datetimeFigureOut">
              <a:rPr lang="zh-CN" altLang="en-US" smtClean="0"/>
              <a:pPr>
                <a:defRPr/>
              </a:pPr>
              <a:t>2014/12/2</a:t>
            </a:fld>
            <a:endParaRPr lang="zh-CN" altLang="en-US"/>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4AB7C76-7607-4557-B949-C482C77786B2}" type="slidenum">
              <a:rPr lang="zh-CN" altLang="en-US" smtClean="0"/>
              <a:pPr>
                <a:defRPr/>
              </a:pPr>
              <a:t>‹#›</a:t>
            </a:fld>
            <a:endParaRPr lang="zh-CN" altLang="en-US"/>
          </a:p>
        </p:txBody>
      </p:sp>
    </p:spTree>
    <p:extLst>
      <p:ext uri="{BB962C8B-B14F-4D97-AF65-F5344CB8AC3E}">
        <p14:creationId xmlns:p14="http://schemas.microsoft.com/office/powerpoint/2010/main" val="69154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a:prstGeom prst="rect">
            <a:avLst/>
          </a:prstGeo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365125"/>
            <a:ext cx="5949952" cy="5811838"/>
          </a:xfrm>
          <a:prstGeom prst="rect">
            <a:avLst/>
          </a:prstGeo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E475EAFB-9C4C-4B7C-A65B-5AC7D06AAE4D}" type="slidenum">
              <a:rPr lang="zh-CN" altLang="zh-CN"/>
              <a:pPr>
                <a:defRPr/>
              </a:pPr>
              <a:t>‹#›</a:t>
            </a:fld>
            <a:endParaRPr lang="zh-CN" altLang="zh-CN" dirty="0"/>
          </a:p>
        </p:txBody>
      </p:sp>
    </p:spTree>
    <p:extLst>
      <p:ext uri="{BB962C8B-B14F-4D97-AF65-F5344CB8AC3E}">
        <p14:creationId xmlns:p14="http://schemas.microsoft.com/office/powerpoint/2010/main" val="112230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dirty="0"/>
          </a:p>
        </p:txBody>
      </p:sp>
      <p:sp>
        <p:nvSpPr>
          <p:cNvPr id="9" name="目录条目"/>
          <p:cNvSpPr>
            <a:spLocks noGrp="1"/>
          </p:cNvSpPr>
          <p:nvPr>
            <p:ph type="body" sz="quarter" idx="13"/>
          </p:nvPr>
        </p:nvSpPr>
        <p:spPr>
          <a:xfrm>
            <a:off x="628650" y="1328738"/>
            <a:ext cx="7886700" cy="4749800"/>
          </a:xfrm>
          <a:prstGeom prst="rect">
            <a:avLst/>
          </a:prstGeo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zh-CN" altLang="en-US" smtClean="0"/>
              <a:t>单击此处编辑母版文本样式</a:t>
            </a:r>
          </a:p>
        </p:txBody>
      </p:sp>
      <p:sp>
        <p:nvSpPr>
          <p:cNvPr id="4" name="日期占位符 2"/>
          <p:cNvSpPr>
            <a:spLocks noGrp="1"/>
          </p:cNvSpPr>
          <p:nvPr>
            <p:ph type="dt" sz="half" idx="14"/>
          </p:nvPr>
        </p:nvSpPr>
        <p:spPr/>
        <p:txBody>
          <a:bodyPr/>
          <a:lstStyle>
            <a:lvl1pPr>
              <a:defRPr/>
            </a:lvl1pPr>
          </a:lstStyle>
          <a:p>
            <a:pPr>
              <a:defRPr/>
            </a:pPr>
            <a:endParaRPr lang="zh-CN" altLang="zh-CN"/>
          </a:p>
        </p:txBody>
      </p:sp>
      <p:sp>
        <p:nvSpPr>
          <p:cNvPr id="5" name="页脚占位符 3"/>
          <p:cNvSpPr>
            <a:spLocks noGrp="1"/>
          </p:cNvSpPr>
          <p:nvPr>
            <p:ph type="ftr" sz="quarter" idx="15"/>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p>
        </p:txBody>
      </p:sp>
      <p:sp>
        <p:nvSpPr>
          <p:cNvPr id="6" name="灯片编号占位符 4"/>
          <p:cNvSpPr>
            <a:spLocks noGrp="1"/>
          </p:cNvSpPr>
          <p:nvPr>
            <p:ph type="sldNum" sz="quarter" idx="16"/>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351D218A-75F9-4C7C-9528-DFD6664B116C}" type="slidenum">
              <a:rPr lang="zh-CN" altLang="zh-CN"/>
              <a:pPr>
                <a:defRPr/>
              </a:pPr>
              <a:t>‹#›</a:t>
            </a:fld>
            <a:endParaRPr lang="zh-CN" altLang="zh-CN" dirty="0"/>
          </a:p>
        </p:txBody>
      </p:sp>
    </p:spTree>
    <p:extLst>
      <p:ext uri="{BB962C8B-B14F-4D97-AF65-F5344CB8AC3E}">
        <p14:creationId xmlns:p14="http://schemas.microsoft.com/office/powerpoint/2010/main" val="546071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DA1D5B13-C514-480A-8697-970147E286FD}" type="datetimeFigureOut">
              <a:rPr lang="zh-CN" altLang="en-US" smtClean="0"/>
              <a:pPr>
                <a:defRPr/>
              </a:pPr>
              <a:t>2014/12/2</a:t>
            </a:fld>
            <a:endParaRPr lang="zh-CN" altLang="en-US"/>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539C571D-E982-4FBA-8CED-C254C6085166}" type="slidenum">
              <a:rPr lang="zh-CN" altLang="en-US" smtClean="0"/>
              <a:pPr>
                <a:defRPr/>
              </a:pPr>
              <a:t>‹#›</a:t>
            </a:fld>
            <a:endParaRPr lang="zh-CN" altLang="en-US"/>
          </a:p>
        </p:txBody>
      </p:sp>
    </p:spTree>
    <p:extLst>
      <p:ext uri="{BB962C8B-B14F-4D97-AF65-F5344CB8AC3E}">
        <p14:creationId xmlns:p14="http://schemas.microsoft.com/office/powerpoint/2010/main" val="4287240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8A6C3AEC-42E0-44C3-9B18-BF35427AC7D7}" type="slidenum">
              <a:rPr lang="zh-CN" altLang="zh-CN"/>
              <a:pPr>
                <a:defRPr/>
              </a:pPr>
              <a:t>‹#›</a:t>
            </a:fld>
            <a:endParaRPr lang="zh-CN" altLang="zh-CN" dirty="0"/>
          </a:p>
        </p:txBody>
      </p:sp>
    </p:spTree>
    <p:extLst>
      <p:ext uri="{BB962C8B-B14F-4D97-AF65-F5344CB8AC3E}">
        <p14:creationId xmlns:p14="http://schemas.microsoft.com/office/powerpoint/2010/main" val="17234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EDD753D-B672-4CF4-899D-68288AB12738}" type="slidenum">
              <a:rPr lang="zh-CN" altLang="zh-CN"/>
              <a:pPr>
                <a:defRPr/>
              </a:pPr>
              <a:t>‹#›</a:t>
            </a:fld>
            <a:endParaRPr lang="zh-CN" altLang="zh-CN" dirty="0"/>
          </a:p>
        </p:txBody>
      </p:sp>
    </p:spTree>
    <p:extLst>
      <p:ext uri="{BB962C8B-B14F-4D97-AF65-F5344CB8AC3E}">
        <p14:creationId xmlns:p14="http://schemas.microsoft.com/office/powerpoint/2010/main" val="3675438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pPr>
                <a:defRPr/>
              </a:pPr>
              <a:t>2014/12/2</a:t>
            </a:fld>
            <a:endParaRPr lang="zh-CN" altLang="en-US"/>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pPr>
                <a:defRPr/>
              </a:pPr>
              <a:t>‹#›</a:t>
            </a:fld>
            <a:endParaRPr lang="zh-CN" altLang="en-US"/>
          </a:p>
        </p:txBody>
      </p:sp>
    </p:spTree>
    <p:extLst>
      <p:ext uri="{BB962C8B-B14F-4D97-AF65-F5344CB8AC3E}">
        <p14:creationId xmlns:p14="http://schemas.microsoft.com/office/powerpoint/2010/main" val="14380599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FFE7305B-85DF-4478-8B8A-6EEAEF9667C1}"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4077751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7B78A7F-EC0A-4938-8CA2-460132A91A85}"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1490174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98DD22E6-FB54-4CD1-8F3A-5EAD269F07B1}"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29932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31999"/>
            <a:ext cx="5995988" cy="1235075"/>
          </a:xfrm>
          <a:prstGeom prst="rect">
            <a:avLst/>
          </a:prstGeom>
        </p:spPr>
        <p:txBody>
          <a:bodyPr anchor="b">
            <a:normAutofit/>
          </a:bodyPr>
          <a:lstStyle>
            <a:lvl1pPr algn="ctr">
              <a:defRPr sz="3600"/>
            </a:lvl1pPr>
          </a:lstStyle>
          <a:p>
            <a:r>
              <a:rPr lang="zh-CN" altLang="en-US" smtClean="0"/>
              <a:t>单击此处编辑母版标题样式</a:t>
            </a:r>
            <a:endParaRPr lang="en-US" dirty="0"/>
          </a:p>
        </p:txBody>
      </p:sp>
      <p:sp>
        <p:nvSpPr>
          <p:cNvPr id="3" name="KSO_ST2"/>
          <p:cNvSpPr>
            <a:spLocks noGrp="1"/>
          </p:cNvSpPr>
          <p:nvPr>
            <p:ph type="body" idx="1"/>
          </p:nvPr>
        </p:nvSpPr>
        <p:spPr>
          <a:xfrm>
            <a:off x="3043648" y="3294063"/>
            <a:ext cx="3056704" cy="380954"/>
          </a:xfrm>
          <a:prstGeom prst="roundRect">
            <a:avLst>
              <a:gd name="adj" fmla="val 23716"/>
            </a:avLst>
          </a:prstGeom>
          <a:ln w="12700">
            <a:solidFill>
              <a:schemeClr val="accent1"/>
            </a:solidFill>
          </a:ln>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KSO_FD"/>
          <p:cNvSpPr>
            <a:spLocks noGrp="1"/>
          </p:cNvSpPr>
          <p:nvPr>
            <p:ph type="dt" sz="half" idx="10"/>
          </p:nvPr>
        </p:nvSpPr>
        <p:spPr/>
        <p:txBody>
          <a:bodyPr/>
          <a:lstStyle>
            <a:lvl1pPr>
              <a:defRPr/>
            </a:lvl1pPr>
          </a:lstStyle>
          <a:p>
            <a:pPr>
              <a:defRPr/>
            </a:pPr>
            <a:fld id="{61A21779-67D3-49D4-B21D-5E572F52568F}" type="datetimeFigureOut">
              <a:rPr lang="zh-CN" altLang="en-US" smtClean="0"/>
              <a:pPr>
                <a:defRPr/>
              </a:pPr>
              <a:t>2014/12/2</a:t>
            </a:fld>
            <a:endParaRPr lang="zh-CN" altLang="en-US"/>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5D927945-B44B-49F3-8E73-7BC9E1BE4A7A}" type="slidenum">
              <a:rPr lang="zh-CN" altLang="en-US" smtClean="0"/>
              <a:pPr>
                <a:defRPr/>
              </a:pPr>
              <a:t>‹#›</a:t>
            </a:fld>
            <a:endParaRPr lang="zh-CN" altLang="en-US"/>
          </a:p>
        </p:txBody>
      </p:sp>
    </p:spTree>
    <p:extLst>
      <p:ext uri="{BB962C8B-B14F-4D97-AF65-F5344CB8AC3E}">
        <p14:creationId xmlns:p14="http://schemas.microsoft.com/office/powerpoint/2010/main" val="531819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17701082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标题幻灯片">
    <p:bg>
      <p:bgPr>
        <a:gradFill flip="none" rotWithShape="1">
          <a:gsLst>
            <a:gs pos="30000">
              <a:schemeClr val="accent1">
                <a:lumMod val="63000"/>
              </a:schemeClr>
            </a:gs>
            <a:gs pos="100000">
              <a:srgbClr val="A5C9F4">
                <a:lumMod val="33000"/>
              </a:srgbClr>
            </a:gs>
            <a:gs pos="34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14" name="组合 1"/>
          <p:cNvGrpSpPr>
            <a:grpSpLocks/>
          </p:cNvGrpSpPr>
          <p:nvPr userDrawn="1"/>
        </p:nvGrpSpPr>
        <p:grpSpPr bwMode="auto">
          <a:xfrm>
            <a:off x="6084168" y="476672"/>
            <a:ext cx="2617787" cy="1223157"/>
            <a:chOff x="-1132669" y="101366"/>
            <a:chExt cx="2617907" cy="1223080"/>
          </a:xfrm>
        </p:grpSpPr>
        <p:sp>
          <p:nvSpPr>
            <p:cNvPr id="15" name="TextBox 7"/>
            <p:cNvSpPr txBox="1">
              <a:spLocks noChangeArrowheads="1"/>
            </p:cNvSpPr>
            <p:nvPr/>
          </p:nvSpPr>
          <p:spPr bwMode="auto">
            <a:xfrm>
              <a:off x="-1132669" y="800604"/>
              <a:ext cx="2617907" cy="52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pPr fontAlgn="auto">
                <a:spcBef>
                  <a:spcPts val="0"/>
                </a:spcBef>
                <a:spcAft>
                  <a:spcPts val="0"/>
                </a:spcAft>
                <a:buFont typeface="Arial" charset="0"/>
                <a:buNone/>
                <a:defRPr/>
              </a:pPr>
              <a:r>
                <a:rPr lang="zh-CN" altLang="en-US" sz="2000" kern="0" dirty="0">
                  <a:solidFill>
                    <a:srgbClr val="FFFF00"/>
                  </a:solidFill>
                  <a:latin typeface="方正舒体" pitchFamily="2" charset="-122"/>
                  <a:ea typeface="方正舒体" pitchFamily="2" charset="-122"/>
                </a:rPr>
                <a:t>霍山县高级职业</a:t>
              </a:r>
              <a:r>
                <a:rPr lang="zh-CN" altLang="en-US" sz="2000" kern="0" dirty="0" smtClean="0">
                  <a:solidFill>
                    <a:srgbClr val="FFFF00"/>
                  </a:solidFill>
                  <a:latin typeface="方正舒体" pitchFamily="2" charset="-122"/>
                  <a:ea typeface="方正舒体" pitchFamily="2" charset="-122"/>
                </a:rPr>
                <a:t>中学</a:t>
              </a:r>
              <a:endParaRPr lang="en-US" altLang="zh-CN" sz="2000" kern="0" dirty="0" smtClean="0">
                <a:solidFill>
                  <a:srgbClr val="FFFF00"/>
                </a:solidFill>
                <a:latin typeface="方正舒体" pitchFamily="2" charset="-122"/>
                <a:ea typeface="方正舒体" pitchFamily="2" charset="-122"/>
              </a:endParaRPr>
            </a:p>
            <a:p>
              <a:pPr fontAlgn="auto">
                <a:spcBef>
                  <a:spcPts val="0"/>
                </a:spcBef>
                <a:spcAft>
                  <a:spcPts val="0"/>
                </a:spcAft>
                <a:buFont typeface="Arial" charset="0"/>
                <a:buNone/>
                <a:defRPr/>
              </a:pPr>
              <a:r>
                <a:rPr lang="en-US" altLang="zh-CN" sz="800" b="0" kern="0" dirty="0" smtClean="0">
                  <a:solidFill>
                    <a:srgbClr val="FFFF00"/>
                  </a:solidFill>
                  <a:latin typeface="Aharoni" pitchFamily="2" charset="-79"/>
                  <a:cs typeface="Aharoni" pitchFamily="2" charset="-79"/>
                </a:rPr>
                <a:t> Huo shan </a:t>
              </a:r>
              <a:r>
                <a:rPr lang="en-US" altLang="zh-CN" sz="800" b="0" kern="0" dirty="0">
                  <a:solidFill>
                    <a:srgbClr val="FFFF00"/>
                  </a:solidFill>
                  <a:latin typeface="Aharoni" pitchFamily="2" charset="-79"/>
                  <a:cs typeface="Aharoni" pitchFamily="2" charset="-79"/>
                </a:rPr>
                <a:t>county senior vocational </a:t>
              </a:r>
              <a:r>
                <a:rPr lang="en-US" altLang="zh-CN" sz="800" b="0" kern="0" dirty="0" smtClean="0">
                  <a:solidFill>
                    <a:srgbClr val="FFFF00"/>
                  </a:solidFill>
                  <a:latin typeface="Aharoni" pitchFamily="2" charset="-79"/>
                  <a:cs typeface="Aharoni" pitchFamily="2" charset="-79"/>
                </a:rPr>
                <a:t>middle school</a:t>
              </a:r>
              <a:endParaRPr lang="en-US" altLang="zh-CN" sz="800" b="0" kern="0" dirty="0" smtClean="0">
                <a:solidFill>
                  <a:srgbClr val="FFFF00"/>
                </a:solidFill>
                <a:latin typeface="Aharoni" pitchFamily="2" charset="-79"/>
                <a:ea typeface="方正舒体" pitchFamily="2" charset="-122"/>
                <a:cs typeface="Aharoni" pitchFamily="2" charset="-79"/>
              </a:endParaRPr>
            </a:p>
          </p:txBody>
        </p:sp>
        <p:pic>
          <p:nvPicPr>
            <p:cNvPr id="16" name="Picture 11"/>
            <p:cNvPicPr>
              <a:picLocks noChangeAspect="1" noChangeArrowheads="1"/>
            </p:cNvPicPr>
            <p:nvPr/>
          </p:nvPicPr>
          <p:blipFill>
            <a:blip r:embed="rId2">
              <a:clrChange>
                <a:clrFrom>
                  <a:srgbClr val="080848"/>
                </a:clrFrom>
                <a:clrTo>
                  <a:srgbClr val="080848">
                    <a:alpha val="0"/>
                  </a:srgbClr>
                </a:clrTo>
              </a:clrChange>
              <a:biLevel thresh="75000"/>
              <a:extLst>
                <a:ext uri="{BEBA8EAE-BF5A-486C-A8C5-ECC9F3942E4B}">
                  <a14:imgProps xmlns:a14="http://schemas.microsoft.com/office/drawing/2010/main">
                    <a14:imgLayer r:embed="rId3">
                      <a14:imgEffect>
                        <a14:colorTemperature colorTemp="2472"/>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943" y="101366"/>
              <a:ext cx="890998" cy="72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1" name="图示 20"/>
          <p:cNvGraphicFramePr/>
          <p:nvPr userDrawn="1">
            <p:extLst/>
          </p:nvPr>
        </p:nvGraphicFramePr>
        <p:xfrm>
          <a:off x="1907704" y="1844824"/>
          <a:ext cx="4824536" cy="2877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78064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9A363EC-11CB-428F-98EC-20A34952979C}"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261981215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001718C-9A00-49C9-AB3E-A2700A69F72D}"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2958831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982834D-FB12-4EBF-BF08-4E88C090FF74}"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38105531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31999"/>
            <a:ext cx="5995988" cy="1235075"/>
          </a:xfrm>
          <a:prstGeom prst="rect">
            <a:avLst/>
          </a:prstGeom>
        </p:spPr>
        <p:txBody>
          <a:bodyPr anchor="b">
            <a:normAutofit/>
          </a:bodyPr>
          <a:lstStyle>
            <a:lvl1pPr algn="ctr">
              <a:defRPr sz="3600"/>
            </a:lvl1pPr>
          </a:lstStyle>
          <a:p>
            <a:r>
              <a:rPr lang="zh-CN" altLang="en-US" smtClean="0"/>
              <a:t>单击此处编辑母版标题样式</a:t>
            </a:r>
            <a:endParaRPr lang="en-US" dirty="0"/>
          </a:p>
        </p:txBody>
      </p:sp>
      <p:sp>
        <p:nvSpPr>
          <p:cNvPr id="3" name="KSO_ST2"/>
          <p:cNvSpPr>
            <a:spLocks noGrp="1"/>
          </p:cNvSpPr>
          <p:nvPr>
            <p:ph type="body" idx="1"/>
          </p:nvPr>
        </p:nvSpPr>
        <p:spPr>
          <a:xfrm>
            <a:off x="3043648" y="3294063"/>
            <a:ext cx="3056704" cy="380954"/>
          </a:xfrm>
          <a:prstGeom prst="roundRect">
            <a:avLst>
              <a:gd name="adj" fmla="val 23716"/>
            </a:avLst>
          </a:prstGeom>
          <a:ln w="12700">
            <a:solidFill>
              <a:schemeClr val="accent1"/>
            </a:solidFill>
          </a:ln>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7" name="文本占位符 7"/>
          <p:cNvSpPr>
            <a:spLocks noGrp="1"/>
          </p:cNvSpPr>
          <p:nvPr>
            <p:ph type="body" sz="quarter" idx="13"/>
          </p:nvPr>
        </p:nvSpPr>
        <p:spPr>
          <a:xfrm>
            <a:off x="9152172" y="-78021"/>
            <a:ext cx="36000" cy="36000"/>
          </a:xfrm>
          <a:prstGeom prst="rect">
            <a:avLst/>
          </a:prstGeom>
        </p:spPr>
        <p:txBody>
          <a:bodyPr>
            <a:normAutofit/>
          </a:bodyPr>
          <a:lstStyle>
            <a:lvl1pPr marL="0" indent="0">
              <a:buNone/>
              <a:defRPr sz="100">
                <a:solidFill>
                  <a:schemeClr val="bg1"/>
                </a:solidFill>
              </a:defRPr>
            </a:lvl1pPr>
          </a:lstStyle>
          <a:p>
            <a:pPr lvl="0"/>
            <a:r>
              <a:rPr lang="zh-CN" altLang="en-US" smtClean="0"/>
              <a:t>单击此处编辑母版文本样式</a:t>
            </a:r>
          </a:p>
        </p:txBody>
      </p:sp>
      <p:sp>
        <p:nvSpPr>
          <p:cNvPr id="5" name="KSO_FD"/>
          <p:cNvSpPr>
            <a:spLocks noGrp="1"/>
          </p:cNvSpPr>
          <p:nvPr>
            <p:ph type="dt" sz="half" idx="14"/>
          </p:nvPr>
        </p:nvSpPr>
        <p:spPr/>
        <p:txBody>
          <a:bodyPr/>
          <a:lstStyle>
            <a:lvl1pPr>
              <a:defRPr/>
            </a:lvl1pPr>
          </a:lstStyle>
          <a:p>
            <a:pPr>
              <a:defRPr/>
            </a:pPr>
            <a:endParaRPr lang="zh-CN" altLang="zh-CN"/>
          </a:p>
        </p:txBody>
      </p:sp>
      <p:sp>
        <p:nvSpPr>
          <p:cNvPr id="6" name="KSO_FT"/>
          <p:cNvSpPr>
            <a:spLocks noGrp="1"/>
          </p:cNvSpPr>
          <p:nvPr>
            <p:ph type="ftr" sz="quarter" idx="15"/>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p>
        </p:txBody>
      </p:sp>
      <p:sp>
        <p:nvSpPr>
          <p:cNvPr id="8" name="KSO_FN"/>
          <p:cNvSpPr>
            <a:spLocks noGrp="1"/>
          </p:cNvSpPr>
          <p:nvPr>
            <p:ph type="sldNum" sz="quarter" idx="16"/>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59B1A4DF-D5F8-4F64-BD2D-6691F3FA16E7}" type="slidenum">
              <a:rPr lang="zh-CN" altLang="zh-CN"/>
              <a:pPr>
                <a:defRPr/>
              </a:pPr>
              <a:t>‹#›</a:t>
            </a:fld>
            <a:endParaRPr lang="zh-CN" altLang="zh-CN" dirty="0"/>
          </a:p>
        </p:txBody>
      </p:sp>
    </p:spTree>
    <p:extLst>
      <p:ext uri="{BB962C8B-B14F-4D97-AF65-F5344CB8AC3E}">
        <p14:creationId xmlns:p14="http://schemas.microsoft.com/office/powerpoint/2010/main" val="390190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499" y="1244600"/>
            <a:ext cx="3820587" cy="493236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lvl1pPr>
              <a:defRPr/>
            </a:lvl1pPr>
          </a:lstStyle>
          <a:p>
            <a:pPr>
              <a:defRPr/>
            </a:pPr>
            <a:fld id="{687FA7CF-AA9C-44FA-8632-8C6B5F739B0A}" type="datetimeFigureOut">
              <a:rPr lang="zh-CN" altLang="en-US" smtClean="0"/>
              <a:pPr>
                <a:defRPr/>
              </a:pPr>
              <a:t>2014/12/2</a:t>
            </a:fld>
            <a:endParaRPr lang="zh-CN" altLang="en-US"/>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52CB0A49-6BDE-4D11-8566-EC881B55FB4B}" type="slidenum">
              <a:rPr lang="zh-CN" altLang="en-US" smtClean="0"/>
              <a:pPr>
                <a:defRPr/>
              </a:pPr>
              <a:t>‹#›</a:t>
            </a:fld>
            <a:endParaRPr lang="zh-CN" altLang="en-US"/>
          </a:p>
        </p:txBody>
      </p:sp>
    </p:spTree>
    <p:extLst>
      <p:ext uri="{BB962C8B-B14F-4D97-AF65-F5344CB8AC3E}">
        <p14:creationId xmlns:p14="http://schemas.microsoft.com/office/powerpoint/2010/main" val="407319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376362"/>
            <a:ext cx="3868340" cy="82391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200274"/>
            <a:ext cx="3868340" cy="3684588"/>
          </a:xfrm>
          <a:prstGeom prst="rect">
            <a:avLst/>
          </a:prstGeo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4" y="1376362"/>
            <a:ext cx="3887391" cy="82391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200274"/>
            <a:ext cx="3887391" cy="3684588"/>
          </a:xfrm>
          <a:prstGeom prst="rect">
            <a:avLst/>
          </a:prstGeo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lvl1pPr>
              <a:defRPr/>
            </a:lvl1pPr>
          </a:lstStyle>
          <a:p>
            <a:pPr>
              <a:defRPr/>
            </a:pPr>
            <a:fld id="{FDDD6220-7162-461F-BDA5-C0FB74BF841A}" type="datetimeFigureOut">
              <a:rPr lang="zh-CN" altLang="en-US" smtClean="0"/>
              <a:pPr>
                <a:defRPr/>
              </a:pPr>
              <a:t>2014/12/2</a:t>
            </a:fld>
            <a:endParaRPr lang="zh-CN" altLang="en-US"/>
          </a:p>
        </p:txBody>
      </p:sp>
      <p:sp>
        <p:nvSpPr>
          <p:cNvPr id="8"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9"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2FEC3B8-9D77-4747-B5C0-E85610564BB8}" type="slidenum">
              <a:rPr lang="zh-CN" altLang="en-US" smtClean="0"/>
              <a:pPr>
                <a:defRPr/>
              </a:pPr>
              <a:t>‹#›</a:t>
            </a:fld>
            <a:endParaRPr lang="zh-CN" altLang="en-US"/>
          </a:p>
        </p:txBody>
      </p:sp>
    </p:spTree>
    <p:extLst>
      <p:ext uri="{BB962C8B-B14F-4D97-AF65-F5344CB8AC3E}">
        <p14:creationId xmlns:p14="http://schemas.microsoft.com/office/powerpoint/2010/main" val="203906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lvl1pPr>
              <a:defRPr/>
            </a:lvl1pPr>
          </a:lstStyle>
          <a:p>
            <a:pPr>
              <a:defRPr/>
            </a:pPr>
            <a:fld id="{6C090A30-C6EA-45C4-BD08-BF7CC8712541}" type="datetimeFigureOut">
              <a:rPr lang="zh-CN" altLang="en-US" smtClean="0"/>
              <a:pPr>
                <a:defRPr/>
              </a:pPr>
              <a:t>2014/12/2</a:t>
            </a:fld>
            <a:endParaRPr lang="zh-CN" altLang="en-US"/>
          </a:p>
        </p:txBody>
      </p:sp>
      <p:sp>
        <p:nvSpPr>
          <p:cNvPr id="4"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5"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49E00CAC-C428-4F0D-9788-E49E3A0E7354}" type="slidenum">
              <a:rPr lang="zh-CN" altLang="en-US" smtClean="0"/>
              <a:pPr>
                <a:defRPr/>
              </a:pPr>
              <a:t>‹#›</a:t>
            </a:fld>
            <a:endParaRPr lang="zh-CN" altLang="en-US"/>
          </a:p>
        </p:txBody>
      </p:sp>
    </p:spTree>
    <p:extLst>
      <p:ext uri="{BB962C8B-B14F-4D97-AF65-F5344CB8AC3E}">
        <p14:creationId xmlns:p14="http://schemas.microsoft.com/office/powerpoint/2010/main" val="109773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lvl1pPr>
              <a:defRPr/>
            </a:lvl1pPr>
          </a:lstStyle>
          <a:p>
            <a:pPr>
              <a:defRPr/>
            </a:pPr>
            <a:fld id="{A5E2CFAF-497C-44EE-877A-55C0B3DFA548}" type="datetimeFigureOut">
              <a:rPr lang="zh-CN" altLang="en-US" smtClean="0"/>
              <a:pPr>
                <a:defRPr/>
              </a:pPr>
              <a:t>2014/12/2</a:t>
            </a:fld>
            <a:endParaRPr lang="zh-CN" altLang="en-US"/>
          </a:p>
        </p:txBody>
      </p:sp>
      <p:sp>
        <p:nvSpPr>
          <p:cNvPr id="3"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4"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1F4992A-2794-4A0E-A95D-C931C4952F8D}" type="slidenum">
              <a:rPr lang="zh-CN" altLang="en-US" smtClean="0"/>
              <a:pPr>
                <a:defRPr/>
              </a:pPr>
              <a:t>‹#›</a:t>
            </a:fld>
            <a:endParaRPr lang="zh-CN" altLang="en-US"/>
          </a:p>
        </p:txBody>
      </p:sp>
    </p:spTree>
    <p:extLst>
      <p:ext uri="{BB962C8B-B14F-4D97-AF65-F5344CB8AC3E}">
        <p14:creationId xmlns:p14="http://schemas.microsoft.com/office/powerpoint/2010/main" val="2957185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28"/>
            <a:ext cx="4629150"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2133602"/>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fld id="{7BF7E477-CC78-4F56-9FAD-66780F943AD1}" type="datetimeFigureOut">
              <a:rPr lang="zh-CN" altLang="en-US" smtClean="0"/>
              <a:pPr>
                <a:defRPr/>
              </a:pPr>
              <a:t>2014/12/2</a:t>
            </a:fld>
            <a:endParaRPr lang="zh-CN" altLang="en-US"/>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0835FAC2-D1E8-4255-B93B-7C8F0A8CA25F}" type="slidenum">
              <a:rPr lang="zh-CN" altLang="en-US" smtClean="0"/>
              <a:pPr>
                <a:defRPr/>
              </a:pPr>
              <a:t>‹#›</a:t>
            </a:fld>
            <a:endParaRPr lang="zh-CN" altLang="en-US"/>
          </a:p>
        </p:txBody>
      </p:sp>
    </p:spTree>
    <p:extLst>
      <p:ext uri="{BB962C8B-B14F-4D97-AF65-F5344CB8AC3E}">
        <p14:creationId xmlns:p14="http://schemas.microsoft.com/office/powerpoint/2010/main" val="95018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KSO_BC2"/>
          <p:cNvSpPr>
            <a:spLocks noGrp="1"/>
          </p:cNvSpPr>
          <p:nvPr>
            <p:ph type="body" sz="half" idx="2"/>
          </p:nvPr>
        </p:nvSpPr>
        <p:spPr>
          <a:xfrm>
            <a:off x="934644"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fld id="{4588DDC0-F982-4982-AD88-21E1D0624954}" type="datetimeFigureOut">
              <a:rPr lang="zh-CN" altLang="en-US" smtClean="0"/>
              <a:pPr>
                <a:defRPr/>
              </a:pPr>
              <a:t>2014/12/2</a:t>
            </a:fld>
            <a:endParaRPr lang="zh-CN" altLang="en-US"/>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9524B3CA-E27D-48CB-A254-E514B827A8A7}" type="slidenum">
              <a:rPr lang="zh-CN" altLang="en-US" smtClean="0"/>
              <a:pPr>
                <a:defRPr/>
              </a:pPr>
              <a:t>‹#›</a:t>
            </a:fld>
            <a:endParaRPr lang="zh-CN" altLang="en-US"/>
          </a:p>
        </p:txBody>
      </p:sp>
    </p:spTree>
    <p:extLst>
      <p:ext uri="{BB962C8B-B14F-4D97-AF65-F5344CB8AC3E}">
        <p14:creationId xmlns:p14="http://schemas.microsoft.com/office/powerpoint/2010/main" val="191591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组合 8"/>
          <p:cNvGrpSpPr>
            <a:grpSpLocks/>
          </p:cNvGrpSpPr>
          <p:nvPr/>
        </p:nvGrpSpPr>
        <p:grpSpPr bwMode="auto">
          <a:xfrm>
            <a:off x="0" y="692150"/>
            <a:ext cx="9144000" cy="6159500"/>
            <a:chOff x="0" y="0"/>
            <a:chExt cx="9144000" cy="6851936"/>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grpSpPr>
        <p:pic>
          <p:nvPicPr>
            <p:cNvPr id="1039" name="图片 6"/>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0" y="6063"/>
              <a:ext cx="9144000" cy="68458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0"/>
              <a:ext cx="9144000" cy="68519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宋体" pitchFamily="2" charset="-122"/>
              </a:defRPr>
            </a:lvl1pPr>
          </a:lstStyle>
          <a:p>
            <a:pPr>
              <a:defRPr/>
            </a:pPr>
            <a:endParaRPr lang="zh-CN" altLang="zh-CN"/>
          </a:p>
        </p:txBody>
      </p:sp>
      <p:cxnSp>
        <p:nvCxnSpPr>
          <p:cNvPr id="17" name="直接连接符 16"/>
          <p:cNvCxnSpPr/>
          <p:nvPr/>
        </p:nvCxnSpPr>
        <p:spPr>
          <a:xfrm>
            <a:off x="0" y="692150"/>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6308725"/>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31" name="矩形 24"/>
          <p:cNvSpPr>
            <a:spLocks noChangeArrowheads="1"/>
          </p:cNvSpPr>
          <p:nvPr/>
        </p:nvSpPr>
        <p:spPr bwMode="auto">
          <a:xfrm>
            <a:off x="6643688" y="6372225"/>
            <a:ext cx="23305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dirty="0" smtClean="0">
                <a:solidFill>
                  <a:srgbClr val="002060"/>
                </a:solidFill>
              </a:rPr>
              <a:t>《</a:t>
            </a:r>
            <a:r>
              <a:rPr lang="zh-CN" altLang="en-US" sz="1600" dirty="0" smtClean="0">
                <a:solidFill>
                  <a:srgbClr val="002060"/>
                </a:solidFill>
              </a:rPr>
              <a:t>电气控制与</a:t>
            </a:r>
            <a:r>
              <a:rPr lang="en-US" altLang="zh-CN" sz="1600" dirty="0" smtClean="0">
                <a:solidFill>
                  <a:srgbClr val="002060"/>
                </a:solidFill>
                <a:latin typeface="+mn-lt"/>
              </a:rPr>
              <a:t>PLC</a:t>
            </a:r>
            <a:r>
              <a:rPr lang="zh-CN" altLang="en-US" sz="1600" dirty="0" smtClean="0">
                <a:solidFill>
                  <a:srgbClr val="002060"/>
                </a:solidFill>
              </a:rPr>
              <a:t>技术</a:t>
            </a:r>
            <a:r>
              <a:rPr lang="en-US" altLang="zh-CN" sz="1600" dirty="0" smtClean="0">
                <a:solidFill>
                  <a:srgbClr val="002060"/>
                </a:solidFill>
              </a:rPr>
              <a:t>》</a:t>
            </a:r>
            <a:endParaRPr lang="en-US" altLang="zh-CN" sz="1600" dirty="0">
              <a:solidFill>
                <a:srgbClr val="002060"/>
              </a:solidFill>
            </a:endParaRPr>
          </a:p>
        </p:txBody>
      </p:sp>
      <p:grpSp>
        <p:nvGrpSpPr>
          <p:cNvPr id="1032" name="组合 25"/>
          <p:cNvGrpSpPr>
            <a:grpSpLocks/>
          </p:cNvGrpSpPr>
          <p:nvPr/>
        </p:nvGrpSpPr>
        <p:grpSpPr bwMode="auto">
          <a:xfrm>
            <a:off x="0" y="0"/>
            <a:ext cx="9144000" cy="692150"/>
            <a:chOff x="0" y="0"/>
            <a:chExt cx="9144000" cy="692696"/>
          </a:xfrm>
        </p:grpSpPr>
        <p:sp>
          <p:nvSpPr>
            <p:cNvPr id="1033" name="AutoShape 1" descr="C:\Users\jian.peng\AppData\Roaming\Tencent\Users\512555475\QQ\WinTemp\RichOle\L2@X$R3~W0GO`~G)&gt;_5BW.jpg"/>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28" name="Picture 2" descr="C:\Users\jian.peng\AppData\Roaming\Tencent\Users\512555475\QQ\WinTemp\RichOle\`DTVU$WU[9$3OT)5%DORB_7.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rot="10800000">
              <a:off x="3635896" y="152400"/>
              <a:ext cx="5508104" cy="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035" name="组合 28"/>
            <p:cNvGrpSpPr>
              <a:grpSpLocks/>
            </p:cNvGrpSpPr>
            <p:nvPr/>
          </p:nvGrpSpPr>
          <p:grpSpPr bwMode="auto">
            <a:xfrm>
              <a:off x="152400" y="52770"/>
              <a:ext cx="3308303" cy="639926"/>
              <a:chOff x="184198" y="113326"/>
              <a:chExt cx="3308303" cy="639926"/>
            </a:xfrm>
          </p:grpSpPr>
          <p:sp>
            <p:nvSpPr>
              <p:cNvPr id="1037" name="TextBox 7"/>
              <p:cNvSpPr txBox="1">
                <a:spLocks noChangeArrowheads="1"/>
              </p:cNvSpPr>
              <p:nvPr/>
            </p:nvSpPr>
            <p:spPr bwMode="auto">
              <a:xfrm>
                <a:off x="874761" y="160648"/>
                <a:ext cx="2617787" cy="52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r>
                  <a:rPr kumimoji="1" lang="zh-CN" altLang="en-US" sz="2000" b="1" smtClean="0">
                    <a:solidFill>
                      <a:srgbClr val="4D579C"/>
                    </a:solidFill>
                    <a:latin typeface="方正舒体" pitchFamily="2" charset="-122"/>
                    <a:ea typeface="方正舒体" pitchFamily="2" charset="-122"/>
                  </a:rPr>
                  <a:t>霍山县高级职业中学</a:t>
                </a:r>
                <a:endParaRPr kumimoji="1" lang="en-US" altLang="zh-CN" sz="2000" b="1" smtClean="0">
                  <a:solidFill>
                    <a:srgbClr val="4D579C"/>
                  </a:solidFill>
                  <a:latin typeface="方正舒体" pitchFamily="2" charset="-122"/>
                  <a:ea typeface="方正舒体" pitchFamily="2" charset="-122"/>
                </a:endParaRPr>
              </a:p>
              <a:p>
                <a:pPr eaLnBrk="1" hangingPunct="1">
                  <a:buFont typeface="Arial" pitchFamily="34" charset="0"/>
                  <a:buNone/>
                  <a:defRPr/>
                </a:pPr>
                <a:r>
                  <a:rPr kumimoji="1" lang="en-US" altLang="zh-CN" sz="800" smtClean="0">
                    <a:solidFill>
                      <a:srgbClr val="4D579C"/>
                    </a:solidFill>
                    <a:latin typeface="Aharoni" pitchFamily="2" charset="-79"/>
                    <a:cs typeface="Aharoni" pitchFamily="2" charset="-79"/>
                  </a:rPr>
                  <a:t> Huo shan county senior vocational middle school</a:t>
                </a:r>
                <a:endParaRPr kumimoji="1" lang="en-US" altLang="zh-CN" sz="800" smtClean="0">
                  <a:solidFill>
                    <a:srgbClr val="4D579C"/>
                  </a:solidFill>
                  <a:latin typeface="Aharoni" pitchFamily="2" charset="-79"/>
                  <a:ea typeface="方正舒体" pitchFamily="2" charset="-122"/>
                  <a:cs typeface="Aharoni" pitchFamily="2" charset="-79"/>
                </a:endParaRPr>
              </a:p>
            </p:txBody>
          </p:sp>
          <p:pic>
            <p:nvPicPr>
              <p:cNvPr id="1038" name="Picture 1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4198" y="113326"/>
                <a:ext cx="782542" cy="63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0" name="直接连接符 29"/>
            <p:cNvCxnSpPr/>
            <p:nvPr/>
          </p:nvCxnSpPr>
          <p:spPr>
            <a:xfrm>
              <a:off x="3491880" y="152400"/>
              <a:ext cx="0" cy="495123"/>
            </a:xfrm>
            <a:prstGeom prst="line">
              <a:avLst/>
            </a:prstGeom>
            <a:ln w="190500" cmpd="thickThin">
              <a:gradFill>
                <a:gsLst>
                  <a:gs pos="0">
                    <a:srgbClr val="030BA9"/>
                  </a:gs>
                  <a:gs pos="47000">
                    <a:schemeClr val="accent1"/>
                  </a:gs>
                  <a:gs pos="68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52" r:id="rId16"/>
    <p:sldLayoutId id="2147483901" r:id="rId17"/>
    <p:sldLayoutId id="2147483902" r:id="rId18"/>
    <p:sldLayoutId id="2147483903" r:id="rId19"/>
    <p:sldLayoutId id="2147483921" r:id="rId20"/>
    <p:sldLayoutId id="2147483939" r:id="rId21"/>
    <p:sldLayoutId id="2147483936" r:id="rId22"/>
    <p:sldLayoutId id="2147483937" r:id="rId23"/>
    <p:sldLayoutId id="2147483938" r:id="rId24"/>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2800" b="1" kern="1200">
          <a:solidFill>
            <a:srgbClr val="14549F"/>
          </a:solidFill>
          <a:latin typeface="Arial Black" panose="020B0A04020102020204" pitchFamily="34" charset="0"/>
          <a:ea typeface="微软雅黑" panose="020B0503020204020204" pitchFamily="34" charset="-122"/>
          <a:cs typeface="+mj-cs"/>
        </a:defRPr>
      </a:lvl1pPr>
      <a:lvl2pPr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2pPr>
      <a:lvl3pPr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3pPr>
      <a:lvl4pPr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4pPr>
      <a:lvl5pPr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5pPr>
      <a:lvl6pPr marL="457200"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6pPr>
      <a:lvl7pPr marL="914400"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7pPr>
      <a:lvl8pPr marL="1371600"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8pPr>
      <a:lvl9pPr marL="1828800"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9pPr>
    </p:titleStyle>
    <p:bodyStyle>
      <a:lvl1pPr marL="357188" indent="-357188" algn="just" rtl="0" eaLnBrk="1" fontAlgn="base" hangingPunct="1">
        <a:lnSpc>
          <a:spcPct val="110000"/>
        </a:lnSpc>
        <a:spcBef>
          <a:spcPts val="1800"/>
        </a:spcBef>
        <a:spcAft>
          <a:spcPct val="0"/>
        </a:spcAft>
        <a:buClr>
          <a:srgbClr val="963B22"/>
        </a:buClr>
        <a:buSzPct val="70000"/>
        <a:buBlip>
          <a:blip r:embed="rId29"/>
        </a:buBlip>
        <a:defRPr sz="2000" kern="1200">
          <a:solidFill>
            <a:srgbClr val="14549F"/>
          </a:solidFill>
          <a:latin typeface="Arial" panose="020B0604020202020204" pitchFamily="34" charset="0"/>
          <a:ea typeface="微软雅黑" panose="020B0503020204020204" pitchFamily="34" charset="-122"/>
          <a:cs typeface="+mn-cs"/>
        </a:defRPr>
      </a:lvl1pPr>
      <a:lvl2pPr marL="357188" indent="-357188" algn="just" rtl="0" eaLnBrk="1" fontAlgn="base" hangingPunct="1">
        <a:lnSpc>
          <a:spcPct val="130000"/>
        </a:lnSpc>
        <a:spcBef>
          <a:spcPct val="0"/>
        </a:spcBef>
        <a:spcAft>
          <a:spcPts val="600"/>
        </a:spcAft>
        <a:buClr>
          <a:srgbClr val="AFB4D7"/>
        </a:buClr>
        <a:buFont typeface="幼圆"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2123728" y="4869160"/>
            <a:ext cx="5400675" cy="911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r>
              <a:rPr lang="zh-CN" altLang="en-US"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电气控制与</a:t>
            </a:r>
            <a:r>
              <a:rPr lang="en-US" altLang="zh-CN"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PLC</a:t>
            </a:r>
            <a:r>
              <a:rPr lang="zh-CN" altLang="en-US"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技术</a:t>
            </a:r>
          </a:p>
        </p:txBody>
      </p:sp>
      <p:cxnSp>
        <p:nvCxnSpPr>
          <p:cNvPr id="3" name="直接连接符 2"/>
          <p:cNvCxnSpPr/>
          <p:nvPr/>
        </p:nvCxnSpPr>
        <p:spPr>
          <a:xfrm>
            <a:off x="467544" y="5229200"/>
            <a:ext cx="1512168"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8" name="直接连接符 7"/>
          <p:cNvCxnSpPr/>
          <p:nvPr/>
        </p:nvCxnSpPr>
        <p:spPr>
          <a:xfrm>
            <a:off x="7308304" y="5229200"/>
            <a:ext cx="1512168"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0629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83568" y="792286"/>
            <a:ext cx="206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直流接触器</a:t>
            </a:r>
            <a:endParaRPr lang="en-US" altLang="zh-CN" sz="2400" dirty="0" smtClean="0">
              <a:solidFill>
                <a:schemeClr val="tx2"/>
              </a:solidFill>
              <a:latin typeface="微软雅黑" pitchFamily="34" charset="-122"/>
              <a:ea typeface="微软雅黑" pitchFamily="34" charset="-122"/>
              <a:cs typeface="+mj-cs"/>
            </a:endParaRPr>
          </a:p>
        </p:txBody>
      </p:sp>
      <p:sp>
        <p:nvSpPr>
          <p:cNvPr id="10" name="矩形 9"/>
          <p:cNvSpPr/>
          <p:nvPr/>
        </p:nvSpPr>
        <p:spPr>
          <a:xfrm>
            <a:off x="874364" y="1484784"/>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164680" y="1325959"/>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作用</a:t>
            </a:r>
            <a:endParaRPr lang="en-US" altLang="zh-CN" sz="2400" dirty="0" smtClean="0">
              <a:solidFill>
                <a:srgbClr val="002060"/>
              </a:solidFill>
              <a:latin typeface="微软雅黑" pitchFamily="34" charset="-122"/>
              <a:ea typeface="微软雅黑" pitchFamily="34" charset="-12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TextBox 1"/>
          <p:cNvSpPr txBox="1"/>
          <p:nvPr/>
        </p:nvSpPr>
        <p:spPr>
          <a:xfrm>
            <a:off x="874364" y="1988840"/>
            <a:ext cx="7514060" cy="1754326"/>
          </a:xfrm>
          <a:prstGeom prst="rect">
            <a:avLst/>
          </a:prstGeom>
          <a:noFill/>
        </p:spPr>
        <p:txBody>
          <a:bodyPr wrap="square" rtlCol="0">
            <a:spAutoFit/>
          </a:bodyPr>
          <a:lstStyle/>
          <a:p>
            <a:pPr>
              <a:lnSpc>
                <a:spcPct val="150000"/>
              </a:lnSpc>
            </a:pPr>
            <a:r>
              <a:rPr lang="zh-CN" altLang="zh-CN" sz="2400" dirty="0">
                <a:latin typeface="微软雅黑" pitchFamily="34" charset="-122"/>
                <a:ea typeface="微软雅黑" pitchFamily="34" charset="-122"/>
              </a:rPr>
              <a:t>直流接触器用于控制直流供电负载和各种直流电动机，额定电压直流</a:t>
            </a:r>
            <a:r>
              <a:rPr lang="en-US" altLang="zh-CN" sz="2400" dirty="0">
                <a:latin typeface="微软雅黑" pitchFamily="34" charset="-122"/>
                <a:ea typeface="微软雅黑" pitchFamily="34" charset="-122"/>
              </a:rPr>
              <a:t>400V</a:t>
            </a:r>
            <a:r>
              <a:rPr lang="zh-CN" altLang="zh-CN" sz="2400" dirty="0">
                <a:latin typeface="微软雅黑" pitchFamily="34" charset="-122"/>
                <a:ea typeface="微软雅黑" pitchFamily="34" charset="-122"/>
              </a:rPr>
              <a:t>及以下，额定电流</a:t>
            </a:r>
            <a:r>
              <a:rPr lang="en-US" altLang="zh-CN" sz="2400" dirty="0">
                <a:latin typeface="微软雅黑" pitchFamily="34" charset="-122"/>
                <a:ea typeface="微软雅黑" pitchFamily="34" charset="-122"/>
              </a:rPr>
              <a:t>40</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600A</a:t>
            </a:r>
            <a:r>
              <a:rPr lang="zh-CN" altLang="zh-CN" sz="2400" dirty="0">
                <a:latin typeface="微软雅黑" pitchFamily="34" charset="-122"/>
                <a:ea typeface="微软雅黑" pitchFamily="34" charset="-122"/>
              </a:rPr>
              <a:t>，分为六个电流等级。</a:t>
            </a:r>
            <a:endParaRPr lang="zh-CN" altLang="en-US" sz="2400" dirty="0">
              <a:latin typeface="微软雅黑" pitchFamily="34" charset="-122"/>
              <a:ea typeface="微软雅黑" pitchFamily="34" charset="-122"/>
            </a:endParaRPr>
          </a:p>
        </p:txBody>
      </p:sp>
      <p:sp>
        <p:nvSpPr>
          <p:cNvPr id="12" name="矩形 11"/>
          <p:cNvSpPr/>
          <p:nvPr/>
        </p:nvSpPr>
        <p:spPr>
          <a:xfrm>
            <a:off x="928370" y="3933056"/>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3" name="TextBox 12"/>
          <p:cNvSpPr txBox="1"/>
          <p:nvPr/>
        </p:nvSpPr>
        <p:spPr>
          <a:xfrm>
            <a:off x="1164680" y="3774231"/>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组成</a:t>
            </a:r>
            <a:endParaRPr lang="en-US" altLang="zh-CN" sz="2400" dirty="0" smtClean="0">
              <a:solidFill>
                <a:srgbClr val="002060"/>
              </a:solidFill>
              <a:latin typeface="微软雅黑" pitchFamily="34" charset="-122"/>
              <a:ea typeface="微软雅黑" pitchFamily="34" charset="-122"/>
            </a:endParaRPr>
          </a:p>
        </p:txBody>
      </p:sp>
      <p:sp>
        <p:nvSpPr>
          <p:cNvPr id="5" name="TextBox 4"/>
          <p:cNvSpPr txBox="1"/>
          <p:nvPr/>
        </p:nvSpPr>
        <p:spPr>
          <a:xfrm>
            <a:off x="874364" y="4398406"/>
            <a:ext cx="6163910" cy="646331"/>
          </a:xfrm>
          <a:prstGeom prst="rect">
            <a:avLst/>
          </a:prstGeom>
          <a:noFill/>
        </p:spPr>
        <p:txBody>
          <a:bodyPr wrap="square" rtlCol="0">
            <a:spAutoFit/>
          </a:bodyPr>
          <a:lstStyle/>
          <a:p>
            <a:pPr>
              <a:lnSpc>
                <a:spcPct val="150000"/>
              </a:lnSpc>
            </a:pPr>
            <a:r>
              <a:rPr lang="zh-CN" altLang="zh-CN" sz="2400" dirty="0">
                <a:latin typeface="微软雅黑" pitchFamily="34" charset="-122"/>
                <a:ea typeface="微软雅黑" pitchFamily="34" charset="-122"/>
              </a:rPr>
              <a:t>主要由电磁机构、触头与灭弧系统组成。</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2835344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81708" y="812006"/>
            <a:ext cx="206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直流接触器</a:t>
            </a:r>
            <a:endParaRPr lang="en-US" altLang="zh-CN" sz="2400" dirty="0" smtClean="0">
              <a:solidFill>
                <a:schemeClr val="tx2"/>
              </a:solidFill>
              <a:latin typeface="微软雅黑" pitchFamily="34" charset="-122"/>
              <a:ea typeface="微软雅黑" pitchFamily="34" charset="-122"/>
              <a:cs typeface="+mj-cs"/>
            </a:endParaRPr>
          </a:p>
        </p:txBody>
      </p:sp>
      <p:sp>
        <p:nvSpPr>
          <p:cNvPr id="10" name="矩形 9"/>
          <p:cNvSpPr/>
          <p:nvPr/>
        </p:nvSpPr>
        <p:spPr>
          <a:xfrm>
            <a:off x="897588" y="1412776"/>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187624" y="1253951"/>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型号意义</a:t>
            </a:r>
            <a:endParaRPr lang="en-US" altLang="zh-CN" sz="2400" dirty="0" smtClean="0">
              <a:solidFill>
                <a:srgbClr val="002060"/>
              </a:solidFill>
              <a:latin typeface="微软雅黑" pitchFamily="34" charset="-122"/>
              <a:ea typeface="微软雅黑" pitchFamily="34" charset="-12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1094974948"/>
              </p:ext>
            </p:extLst>
          </p:nvPr>
        </p:nvGraphicFramePr>
        <p:xfrm>
          <a:off x="897587" y="2225158"/>
          <a:ext cx="7764837" cy="2860026"/>
        </p:xfrm>
        <a:graphic>
          <a:graphicData uri="http://schemas.openxmlformats.org/presentationml/2006/ole">
            <mc:AlternateContent xmlns:mc="http://schemas.openxmlformats.org/markup-compatibility/2006">
              <mc:Choice xmlns:v="urn:schemas-microsoft-com:vml" Requires="v">
                <p:oleObj spid="_x0000_s11329" name="Visio" r:id="rId3" imgW="6778704" imgH="2488525" progId="Visio.Drawing.11">
                  <p:embed/>
                </p:oleObj>
              </mc:Choice>
              <mc:Fallback>
                <p:oleObj name="Visio" r:id="rId3" imgW="6778704" imgH="248852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587" y="2225158"/>
                        <a:ext cx="7764837" cy="2860026"/>
                      </a:xfrm>
                      <a:prstGeom prst="rect">
                        <a:avLst/>
                      </a:prstGeom>
                      <a:noFill/>
                      <a:extLst/>
                    </p:spPr>
                  </p:pic>
                </p:oleObj>
              </mc:Fallback>
            </mc:AlternateContent>
          </a:graphicData>
        </a:graphic>
      </p:graphicFrame>
      <p:sp>
        <p:nvSpPr>
          <p:cNvPr id="7" name="矩形 6"/>
          <p:cNvSpPr/>
          <p:nvPr/>
        </p:nvSpPr>
        <p:spPr>
          <a:xfrm>
            <a:off x="2915815" y="5301208"/>
            <a:ext cx="2930610" cy="369332"/>
          </a:xfrm>
          <a:prstGeom prst="rect">
            <a:avLst/>
          </a:prstGeom>
        </p:spPr>
        <p:txBody>
          <a:bodyPr wrap="none">
            <a:spAutoFit/>
          </a:bodyPr>
          <a:lstStyle/>
          <a:p>
            <a:r>
              <a:rPr lang="zh-CN" altLang="zh-CN" dirty="0">
                <a:latin typeface="微软雅黑" pitchFamily="34" charset="-122"/>
                <a:ea typeface="微软雅黑" pitchFamily="34" charset="-122"/>
              </a:rPr>
              <a:t>图3-4 直流接触器型号意义</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1173991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83568" y="908720"/>
            <a:ext cx="299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3. </a:t>
            </a:r>
            <a:r>
              <a:rPr lang="zh-CN" altLang="en-US" sz="2400" dirty="0" smtClean="0">
                <a:solidFill>
                  <a:schemeClr val="tx2"/>
                </a:solidFill>
                <a:latin typeface="微软雅黑" pitchFamily="34" charset="-122"/>
                <a:ea typeface="微软雅黑" pitchFamily="34" charset="-122"/>
                <a:cs typeface="+mj-cs"/>
              </a:rPr>
              <a:t>接触器的主要参数</a:t>
            </a:r>
            <a:endParaRPr lang="en-US" altLang="zh-CN" sz="2400" dirty="0" smtClean="0">
              <a:solidFill>
                <a:schemeClr val="tx2"/>
              </a:solidFill>
              <a:latin typeface="微软雅黑" pitchFamily="34" charset="-122"/>
              <a:ea typeface="微软雅黑" pitchFamily="34" charset="-122"/>
              <a:cs typeface="+mj-cs"/>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TextBox 1"/>
          <p:cNvSpPr txBox="1"/>
          <p:nvPr/>
        </p:nvSpPr>
        <p:spPr>
          <a:xfrm>
            <a:off x="971600" y="1700808"/>
            <a:ext cx="5544616" cy="3970318"/>
          </a:xfrm>
          <a:prstGeom prst="rect">
            <a:avLst/>
          </a:prstGeom>
          <a:noFill/>
        </p:spPr>
        <p:txBody>
          <a:bodyPr wrap="square" rtlCol="0">
            <a:spAutoFit/>
          </a:bodyPr>
          <a:lstStyle/>
          <a:p>
            <a:pPr marL="342900" indent="-342900">
              <a:lnSpc>
                <a:spcPct val="150000"/>
              </a:lnSpc>
              <a:buClr>
                <a:srgbClr val="0070C0"/>
              </a:buClr>
              <a:buFont typeface="Wingdings" pitchFamily="2" charset="2"/>
              <a:buChar char="ü"/>
            </a:pPr>
            <a:r>
              <a:rPr lang="zh-CN" altLang="en-US" sz="2400" dirty="0" smtClean="0">
                <a:latin typeface="微软雅黑" pitchFamily="34" charset="-122"/>
                <a:ea typeface="微软雅黑" pitchFamily="34" charset="-122"/>
              </a:rPr>
              <a:t>额定电压</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en-US" sz="2400" dirty="0" smtClean="0">
                <a:latin typeface="微软雅黑" pitchFamily="34" charset="-122"/>
                <a:ea typeface="微软雅黑" pitchFamily="34" charset="-122"/>
              </a:rPr>
              <a:t>额定电流</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en-US" sz="2400" dirty="0" smtClean="0">
                <a:latin typeface="微软雅黑" pitchFamily="34" charset="-122"/>
                <a:ea typeface="微软雅黑" pitchFamily="34" charset="-122"/>
              </a:rPr>
              <a:t>动作值</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en-US" sz="2400" dirty="0" smtClean="0">
                <a:latin typeface="微软雅黑" pitchFamily="34" charset="-122"/>
                <a:ea typeface="微软雅黑" pitchFamily="34" charset="-122"/>
              </a:rPr>
              <a:t>接通与分断能力</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en-US" sz="2400" dirty="0" smtClean="0">
                <a:latin typeface="微软雅黑" pitchFamily="34" charset="-122"/>
                <a:ea typeface="微软雅黑" pitchFamily="34" charset="-122"/>
              </a:rPr>
              <a:t>机械寿命和电寿命</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en-US" sz="2400" dirty="0" smtClean="0">
                <a:latin typeface="微软雅黑" pitchFamily="34" charset="-122"/>
                <a:ea typeface="微软雅黑" pitchFamily="34" charset="-122"/>
              </a:rPr>
              <a:t>操作频率</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en-US" sz="2400" dirty="0" smtClean="0">
                <a:latin typeface="微软雅黑" pitchFamily="34" charset="-122"/>
                <a:ea typeface="微软雅黑" pitchFamily="34" charset="-122"/>
              </a:rPr>
              <a:t>工作制</a:t>
            </a:r>
            <a:endParaRPr lang="en-US" altLang="zh-CN" sz="2400" dirty="0">
              <a:latin typeface="微软雅黑" pitchFamily="34" charset="-122"/>
              <a:ea typeface="微软雅黑" pitchFamily="34" charset="-122"/>
            </a:endParaRPr>
          </a:p>
        </p:txBody>
      </p:sp>
    </p:spTree>
    <p:extLst>
      <p:ext uri="{BB962C8B-B14F-4D97-AF65-F5344CB8AC3E}">
        <p14:creationId xmlns:p14="http://schemas.microsoft.com/office/powerpoint/2010/main" val="121868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83568" y="908720"/>
            <a:ext cx="2377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4. </a:t>
            </a:r>
            <a:r>
              <a:rPr lang="zh-CN" altLang="en-US" sz="2400" dirty="0" smtClean="0">
                <a:solidFill>
                  <a:schemeClr val="tx2"/>
                </a:solidFill>
                <a:latin typeface="微软雅黑" pitchFamily="34" charset="-122"/>
                <a:ea typeface="微软雅黑" pitchFamily="34" charset="-122"/>
                <a:cs typeface="+mj-cs"/>
              </a:rPr>
              <a:t>接触器的选择</a:t>
            </a:r>
            <a:endParaRPr lang="en-US" altLang="zh-CN" sz="2400" dirty="0" smtClean="0">
              <a:solidFill>
                <a:schemeClr val="tx2"/>
              </a:solidFill>
              <a:latin typeface="微软雅黑" pitchFamily="34" charset="-122"/>
              <a:ea typeface="微软雅黑" pitchFamily="34" charset="-122"/>
              <a:cs typeface="+mj-cs"/>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TextBox 1"/>
          <p:cNvSpPr txBox="1"/>
          <p:nvPr/>
        </p:nvSpPr>
        <p:spPr>
          <a:xfrm>
            <a:off x="827584" y="1484784"/>
            <a:ext cx="7488832" cy="4524315"/>
          </a:xfrm>
          <a:prstGeom prst="rect">
            <a:avLst/>
          </a:prstGeom>
          <a:noFill/>
        </p:spPr>
        <p:txBody>
          <a:bodyPr wrap="square" rtlCol="0">
            <a:spAutoFit/>
          </a:bodyPr>
          <a:lstStyle/>
          <a:p>
            <a:pPr>
              <a:lnSpc>
                <a:spcPct val="150000"/>
              </a:lnSpc>
              <a:buClr>
                <a:srgbClr val="0070C0"/>
              </a:buClr>
            </a:pPr>
            <a:r>
              <a:rPr lang="zh-CN" altLang="zh-CN" sz="2400" dirty="0">
                <a:latin typeface="微软雅黑" pitchFamily="34" charset="-122"/>
                <a:ea typeface="微软雅黑" pitchFamily="34" charset="-122"/>
              </a:rPr>
              <a:t>① </a:t>
            </a:r>
            <a:r>
              <a:rPr lang="zh-CN" altLang="zh-CN" sz="2400" dirty="0" smtClean="0">
                <a:latin typeface="微软雅黑" pitchFamily="34" charset="-122"/>
                <a:ea typeface="微软雅黑" pitchFamily="34" charset="-122"/>
              </a:rPr>
              <a:t>类型</a:t>
            </a:r>
            <a:r>
              <a:rPr lang="zh-CN" altLang="zh-CN" sz="2400" dirty="0">
                <a:latin typeface="微软雅黑" pitchFamily="34" charset="-122"/>
                <a:ea typeface="微软雅黑" pitchFamily="34" charset="-122"/>
              </a:rPr>
              <a:t>的选择：根据接触器所控制的负载性质来选择接触器的类型。</a:t>
            </a:r>
          </a:p>
          <a:p>
            <a:pPr>
              <a:lnSpc>
                <a:spcPct val="150000"/>
              </a:lnSpc>
              <a:buClr>
                <a:srgbClr val="0070C0"/>
              </a:buClr>
            </a:pPr>
            <a:r>
              <a:rPr lang="zh-CN" altLang="zh-CN" sz="2400" dirty="0">
                <a:latin typeface="微软雅黑" pitchFamily="34" charset="-122"/>
                <a:ea typeface="微软雅黑" pitchFamily="34" charset="-122"/>
              </a:rPr>
              <a:t>② </a:t>
            </a:r>
            <a:r>
              <a:rPr lang="zh-CN" altLang="zh-CN" sz="2400" dirty="0" smtClean="0">
                <a:latin typeface="微软雅黑" pitchFamily="34" charset="-122"/>
                <a:ea typeface="微软雅黑" pitchFamily="34" charset="-122"/>
              </a:rPr>
              <a:t>额定电压</a:t>
            </a:r>
            <a:r>
              <a:rPr lang="zh-CN" altLang="zh-CN" sz="2400" dirty="0">
                <a:latin typeface="微软雅黑" pitchFamily="34" charset="-122"/>
                <a:ea typeface="微软雅黑" pitchFamily="34" charset="-122"/>
              </a:rPr>
              <a:t>：应等于或大于主电路的额定电压。</a:t>
            </a:r>
          </a:p>
          <a:p>
            <a:pPr>
              <a:lnSpc>
                <a:spcPct val="150000"/>
              </a:lnSpc>
              <a:buClr>
                <a:srgbClr val="0070C0"/>
              </a:buClr>
            </a:pPr>
            <a:r>
              <a:rPr lang="zh-CN" altLang="zh-CN" sz="2400" dirty="0">
                <a:latin typeface="微软雅黑" pitchFamily="34" charset="-122"/>
                <a:ea typeface="微软雅黑" pitchFamily="34" charset="-122"/>
              </a:rPr>
              <a:t>③ </a:t>
            </a:r>
            <a:r>
              <a:rPr lang="zh-CN" altLang="zh-CN" sz="2400" dirty="0" smtClean="0">
                <a:latin typeface="微软雅黑" pitchFamily="34" charset="-122"/>
                <a:ea typeface="微软雅黑" pitchFamily="34" charset="-122"/>
              </a:rPr>
              <a:t>线圈</a:t>
            </a:r>
            <a:r>
              <a:rPr lang="zh-CN" altLang="zh-CN" sz="2400" dirty="0">
                <a:latin typeface="微软雅黑" pitchFamily="34" charset="-122"/>
                <a:ea typeface="微软雅黑" pitchFamily="34" charset="-122"/>
              </a:rPr>
              <a:t>的额定电压及频率：应与所控制的电路电压、频率相一致。</a:t>
            </a:r>
          </a:p>
          <a:p>
            <a:pPr>
              <a:lnSpc>
                <a:spcPct val="150000"/>
              </a:lnSpc>
              <a:buClr>
                <a:srgbClr val="0070C0"/>
              </a:buClr>
            </a:pPr>
            <a:r>
              <a:rPr lang="zh-CN" altLang="zh-CN" sz="2400" dirty="0">
                <a:latin typeface="微软雅黑" pitchFamily="34" charset="-122"/>
                <a:ea typeface="微软雅黑" pitchFamily="34" charset="-122"/>
              </a:rPr>
              <a:t>④ </a:t>
            </a:r>
            <a:r>
              <a:rPr lang="zh-CN" altLang="zh-CN" sz="2400" dirty="0" smtClean="0">
                <a:latin typeface="微软雅黑" pitchFamily="34" charset="-122"/>
                <a:ea typeface="微软雅黑" pitchFamily="34" charset="-122"/>
              </a:rPr>
              <a:t>额定电流：</a:t>
            </a:r>
            <a:r>
              <a:rPr lang="zh-CN" altLang="zh-CN" sz="2400" dirty="0">
                <a:latin typeface="微软雅黑" pitchFamily="34" charset="-122"/>
                <a:ea typeface="微软雅黑" pitchFamily="34" charset="-122"/>
              </a:rPr>
              <a:t>应大于或等于负载的工作电流。</a:t>
            </a:r>
          </a:p>
          <a:p>
            <a:pPr>
              <a:lnSpc>
                <a:spcPct val="150000"/>
              </a:lnSpc>
              <a:buClr>
                <a:srgbClr val="0070C0"/>
              </a:buClr>
            </a:pPr>
            <a:r>
              <a:rPr lang="zh-CN" altLang="zh-CN" sz="2400" dirty="0">
                <a:latin typeface="微软雅黑" pitchFamily="34" charset="-122"/>
                <a:ea typeface="微软雅黑" pitchFamily="34" charset="-122"/>
              </a:rPr>
              <a:t>⑤ </a:t>
            </a:r>
            <a:r>
              <a:rPr lang="zh-CN" altLang="zh-CN" sz="2400" dirty="0" smtClean="0">
                <a:latin typeface="微软雅黑" pitchFamily="34" charset="-122"/>
                <a:ea typeface="微软雅黑" pitchFamily="34" charset="-122"/>
              </a:rPr>
              <a:t>触头</a:t>
            </a:r>
            <a:r>
              <a:rPr lang="zh-CN" altLang="zh-CN" sz="2400" dirty="0">
                <a:latin typeface="微软雅黑" pitchFamily="34" charset="-122"/>
                <a:ea typeface="微软雅黑" pitchFamily="34" charset="-122"/>
              </a:rPr>
              <a:t>数量、种类的选择：其触头数量和种类应满足主电路和控制线路的要求。</a:t>
            </a:r>
          </a:p>
        </p:txBody>
      </p:sp>
    </p:spTree>
    <p:extLst>
      <p:ext uri="{BB962C8B-B14F-4D97-AF65-F5344CB8AC3E}">
        <p14:creationId xmlns:p14="http://schemas.microsoft.com/office/powerpoint/2010/main" val="2058396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548284" y="908720"/>
            <a:ext cx="4405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3.3.2 </a:t>
            </a:r>
            <a:r>
              <a:rPr lang="zh-CN" altLang="en-US" sz="2400" b="1" dirty="0" smtClean="0">
                <a:solidFill>
                  <a:schemeClr val="tx2"/>
                </a:solidFill>
                <a:latin typeface="微软雅黑" pitchFamily="34" charset="-122"/>
                <a:ea typeface="微软雅黑" pitchFamily="34" charset="-122"/>
                <a:cs typeface="+mj-cs"/>
              </a:rPr>
              <a:t>电气控制系统图基础知识</a:t>
            </a:r>
            <a:endParaRPr lang="zh-CN" altLang="en-US" sz="2400" b="1" dirty="0">
              <a:solidFill>
                <a:schemeClr val="tx2"/>
              </a:solidFill>
              <a:latin typeface="微软雅黑" pitchFamily="34" charset="-122"/>
              <a:ea typeface="微软雅黑" pitchFamily="34" charset="-122"/>
              <a:cs typeface="+mj-cs"/>
            </a:endParaRPr>
          </a:p>
        </p:txBody>
      </p:sp>
      <p:sp>
        <p:nvSpPr>
          <p:cNvPr id="14" name="矩形 13"/>
          <p:cNvSpPr/>
          <p:nvPr/>
        </p:nvSpPr>
        <p:spPr>
          <a:xfrm>
            <a:off x="864688" y="179724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072904" y="1628800"/>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定义</a:t>
            </a:r>
            <a:endParaRPr lang="zh-CN" altLang="en-US" sz="2400" dirty="0">
              <a:solidFill>
                <a:srgbClr val="002060"/>
              </a:solidFill>
              <a:latin typeface="微软雅黑" pitchFamily="34" charset="-122"/>
              <a:ea typeface="微软雅黑" pitchFamily="34" charset="-122"/>
            </a:endParaRPr>
          </a:p>
        </p:txBody>
      </p:sp>
      <p:sp>
        <p:nvSpPr>
          <p:cNvPr id="16" name="TextBox 15"/>
          <p:cNvSpPr txBox="1"/>
          <p:nvPr/>
        </p:nvSpPr>
        <p:spPr>
          <a:xfrm>
            <a:off x="712044" y="2252478"/>
            <a:ext cx="7491554" cy="2308324"/>
          </a:xfrm>
          <a:prstGeom prst="rect">
            <a:avLst/>
          </a:prstGeom>
          <a:noFill/>
        </p:spPr>
        <p:txBody>
          <a:bodyPr wrap="square" rtlCol="0">
            <a:spAutoFit/>
          </a:bodyPr>
          <a:lstStyle/>
          <a:p>
            <a:r>
              <a:rPr lang="zh-CN" altLang="zh-CN" sz="2400" dirty="0">
                <a:latin typeface="微软雅黑" pitchFamily="34" charset="-122"/>
                <a:ea typeface="微软雅黑" pitchFamily="34" charset="-122"/>
              </a:rPr>
              <a:t>电气控制系统图是由许多电气元件按一定要求连接而成的。为了表达生产机械电气控制系统的结构、原理等设计的示意图，同时也为了便于电气系统的安装、调整、使用和维修，需要将电气控制系统中各电器元件的连接用一定的图形表达出来，这种图就是电气控制系统图。</a:t>
            </a:r>
          </a:p>
        </p:txBody>
      </p:sp>
      <p:sp>
        <p:nvSpPr>
          <p:cNvPr id="10" name="矩形 9"/>
          <p:cNvSpPr/>
          <p:nvPr/>
        </p:nvSpPr>
        <p:spPr>
          <a:xfrm>
            <a:off x="864688" y="494116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072904" y="4782343"/>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电气图示符</a:t>
            </a:r>
            <a:endParaRPr lang="en-US" altLang="zh-CN" sz="2400" dirty="0" smtClean="0">
              <a:solidFill>
                <a:srgbClr val="002060"/>
              </a:solidFill>
              <a:latin typeface="微软雅黑" pitchFamily="34" charset="-122"/>
              <a:ea typeface="微软雅黑" pitchFamily="34" charset="-122"/>
            </a:endParaRPr>
          </a:p>
        </p:txBody>
      </p:sp>
      <p:sp>
        <p:nvSpPr>
          <p:cNvPr id="12" name="TextBox 11"/>
          <p:cNvSpPr txBox="1"/>
          <p:nvPr/>
        </p:nvSpPr>
        <p:spPr>
          <a:xfrm>
            <a:off x="858782" y="5309865"/>
            <a:ext cx="7344816"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图形符号、文字符号、</a:t>
            </a:r>
            <a:r>
              <a:rPr lang="zh-CN" altLang="zh-CN" sz="2400" dirty="0">
                <a:latin typeface="微软雅黑" pitchFamily="34" charset="-122"/>
                <a:ea typeface="微软雅黑" pitchFamily="34" charset="-122"/>
              </a:rPr>
              <a:t>主电路各接点标记</a:t>
            </a:r>
          </a:p>
        </p:txBody>
      </p:sp>
    </p:spTree>
    <p:extLst>
      <p:ext uri="{BB962C8B-B14F-4D97-AF65-F5344CB8AC3E}">
        <p14:creationId xmlns:p14="http://schemas.microsoft.com/office/powerpoint/2010/main" val="2801205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12044" y="2252478"/>
            <a:ext cx="7344816" cy="1569660"/>
          </a:xfrm>
          <a:prstGeom prst="rect">
            <a:avLst/>
          </a:prstGeom>
          <a:noFill/>
        </p:spPr>
        <p:txBody>
          <a:bodyPr wrap="square" rtlCol="0">
            <a:spAutoFit/>
          </a:bodyPr>
          <a:lstStyle/>
          <a:p>
            <a:pPr>
              <a:lnSpc>
                <a:spcPct val="150000"/>
              </a:lnSpc>
            </a:pPr>
            <a:r>
              <a:rPr lang="zh-CN" altLang="zh-CN" sz="2400" dirty="0">
                <a:latin typeface="微软雅黑" pitchFamily="34" charset="-122"/>
                <a:ea typeface="微软雅黑" pitchFamily="34" charset="-122"/>
              </a:rPr>
              <a:t>图形符号通常用于图样或其他文件，以表示一个设备或概念的图形、标记或字符。</a:t>
            </a:r>
          </a:p>
          <a:p>
            <a:endParaRPr lang="zh-CN" altLang="zh-CN" sz="2400" dirty="0"/>
          </a:p>
        </p:txBody>
      </p:sp>
      <p:sp>
        <p:nvSpPr>
          <p:cNvPr id="10" name="矩形 9"/>
          <p:cNvSpPr/>
          <p:nvPr/>
        </p:nvSpPr>
        <p:spPr>
          <a:xfrm>
            <a:off x="918694" y="1772816"/>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187624" y="1613990"/>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作用</a:t>
            </a:r>
            <a:endParaRPr lang="en-US" altLang="zh-CN" sz="2400" dirty="0" smtClean="0">
              <a:solidFill>
                <a:srgbClr val="002060"/>
              </a:solidFill>
              <a:latin typeface="微软雅黑" pitchFamily="34" charset="-122"/>
              <a:ea typeface="微软雅黑" pitchFamily="34" charset="-122"/>
            </a:endParaRPr>
          </a:p>
        </p:txBody>
      </p:sp>
      <p:sp>
        <p:nvSpPr>
          <p:cNvPr id="9" name="TextBox 16"/>
          <p:cNvSpPr txBox="1">
            <a:spLocks noChangeArrowheads="1"/>
          </p:cNvSpPr>
          <p:nvPr/>
        </p:nvSpPr>
        <p:spPr bwMode="auto">
          <a:xfrm>
            <a:off x="773296" y="980728"/>
            <a:ext cx="1762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 </a:t>
            </a:r>
            <a:r>
              <a:rPr lang="zh-CN" altLang="en-US" sz="2400" dirty="0" smtClean="0">
                <a:solidFill>
                  <a:schemeClr val="tx2"/>
                </a:solidFill>
                <a:latin typeface="微软雅黑" pitchFamily="34" charset="-122"/>
                <a:ea typeface="微软雅黑" pitchFamily="34" charset="-122"/>
                <a:cs typeface="+mj-cs"/>
              </a:rPr>
              <a:t>图形符号</a:t>
            </a:r>
            <a:endParaRPr lang="en-US" altLang="zh-CN" sz="2400" dirty="0" smtClean="0">
              <a:solidFill>
                <a:schemeClr val="tx2"/>
              </a:solidFill>
              <a:latin typeface="微软雅黑" pitchFamily="34" charset="-122"/>
              <a:ea typeface="微软雅黑" pitchFamily="34" charset="-122"/>
              <a:cs typeface="+mj-cs"/>
            </a:endParaRPr>
          </a:p>
        </p:txBody>
      </p:sp>
      <p:sp>
        <p:nvSpPr>
          <p:cNvPr id="13" name="矩形 12"/>
          <p:cNvSpPr/>
          <p:nvPr/>
        </p:nvSpPr>
        <p:spPr>
          <a:xfrm>
            <a:off x="926194" y="3611631"/>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TextBox 16"/>
          <p:cNvSpPr txBox="1"/>
          <p:nvPr/>
        </p:nvSpPr>
        <p:spPr>
          <a:xfrm>
            <a:off x="1267130" y="3452806"/>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组成</a:t>
            </a:r>
            <a:endParaRPr lang="en-US" altLang="zh-CN" sz="2400" dirty="0" smtClean="0">
              <a:solidFill>
                <a:srgbClr val="002060"/>
              </a:solidFill>
              <a:latin typeface="微软雅黑" pitchFamily="34" charset="-122"/>
              <a:ea typeface="微软雅黑" pitchFamily="34" charset="-122"/>
            </a:endParaRPr>
          </a:p>
        </p:txBody>
      </p:sp>
      <p:sp>
        <p:nvSpPr>
          <p:cNvPr id="2" name="TextBox 1"/>
          <p:cNvSpPr txBox="1"/>
          <p:nvPr/>
        </p:nvSpPr>
        <p:spPr>
          <a:xfrm>
            <a:off x="858782" y="4077072"/>
            <a:ext cx="6737554" cy="1689052"/>
          </a:xfrm>
          <a:prstGeom prst="rect">
            <a:avLst/>
          </a:prstGeom>
          <a:noFill/>
        </p:spPr>
        <p:txBody>
          <a:bodyPr wrap="square" rtlCol="0">
            <a:spAutoFit/>
          </a:bodyPr>
          <a:lstStyle/>
          <a:p>
            <a:pPr>
              <a:lnSpc>
                <a:spcPct val="150000"/>
              </a:lnSpc>
            </a:pPr>
            <a:r>
              <a:rPr lang="zh-CN" altLang="en-US" sz="2400" dirty="0" smtClean="0">
                <a:latin typeface="微软雅黑" pitchFamily="34" charset="-122"/>
                <a:ea typeface="微软雅黑" pitchFamily="34" charset="-122"/>
              </a:rPr>
              <a:t>符号要素</a:t>
            </a:r>
            <a:endParaRPr lang="en-US" altLang="zh-CN" sz="2400" dirty="0" smtClean="0">
              <a:latin typeface="微软雅黑" pitchFamily="34" charset="-122"/>
              <a:ea typeface="微软雅黑" pitchFamily="34" charset="-122"/>
            </a:endParaRPr>
          </a:p>
          <a:p>
            <a:pPr>
              <a:lnSpc>
                <a:spcPct val="150000"/>
              </a:lnSpc>
            </a:pPr>
            <a:r>
              <a:rPr lang="zh-CN" altLang="en-US" sz="2400" dirty="0" smtClean="0">
                <a:latin typeface="微软雅黑" pitchFamily="34" charset="-122"/>
                <a:ea typeface="微软雅黑" pitchFamily="34" charset="-122"/>
              </a:rPr>
              <a:t>一般符号</a:t>
            </a:r>
            <a:endParaRPr lang="en-US" altLang="zh-CN" sz="2400" dirty="0" smtClean="0">
              <a:latin typeface="微软雅黑" pitchFamily="34" charset="-122"/>
              <a:ea typeface="微软雅黑" pitchFamily="34" charset="-122"/>
            </a:endParaRPr>
          </a:p>
          <a:p>
            <a:pPr>
              <a:lnSpc>
                <a:spcPct val="150000"/>
              </a:lnSpc>
            </a:pPr>
            <a:r>
              <a:rPr lang="zh-CN" altLang="en-US" sz="2400" dirty="0" smtClean="0">
                <a:latin typeface="微软雅黑" pitchFamily="34" charset="-122"/>
                <a:ea typeface="微软雅黑" pitchFamily="34" charset="-122"/>
              </a:rPr>
              <a:t>限定符号</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846388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28688" y="2092933"/>
            <a:ext cx="7659736" cy="4154984"/>
          </a:xfrm>
          <a:prstGeom prst="rect">
            <a:avLst/>
          </a:prstGeom>
          <a:noFill/>
        </p:spPr>
        <p:txBody>
          <a:bodyPr wrap="square" rtlCol="0">
            <a:spAutoFit/>
          </a:bodyPr>
          <a:lstStyle/>
          <a:p>
            <a:r>
              <a:rPr lang="zh-CN" altLang="zh-CN" sz="2400" dirty="0">
                <a:latin typeface="微软雅黑" pitchFamily="34" charset="-122"/>
                <a:ea typeface="微软雅黑" pitchFamily="34" charset="-122"/>
              </a:rPr>
              <a:t>① </a:t>
            </a:r>
            <a:r>
              <a:rPr lang="zh-CN" altLang="zh-CN" sz="2400" dirty="0" smtClean="0">
                <a:latin typeface="微软雅黑" pitchFamily="34" charset="-122"/>
                <a:ea typeface="微软雅黑" pitchFamily="34" charset="-122"/>
              </a:rPr>
              <a:t>在</a:t>
            </a:r>
            <a:r>
              <a:rPr lang="zh-CN" altLang="zh-CN" sz="2400" dirty="0">
                <a:latin typeface="微软雅黑" pitchFamily="34" charset="-122"/>
                <a:ea typeface="微软雅黑" pitchFamily="34" charset="-122"/>
              </a:rPr>
              <a:t>同一张图样中，同一符号的尺寸应保持一致，各符号间及符号本身比例应保持不变。</a:t>
            </a:r>
          </a:p>
          <a:p>
            <a:r>
              <a:rPr lang="zh-CN" altLang="zh-CN" sz="2400" dirty="0">
                <a:latin typeface="微软雅黑" pitchFamily="34" charset="-122"/>
                <a:ea typeface="微软雅黑" pitchFamily="34" charset="-122"/>
              </a:rPr>
              <a:t>② 标准中表示出的符号方位，在不改变符号含义的前提下，可根据图面布置的需要旋转或成镜像位置，但文字和指示方向不得倒置。</a:t>
            </a:r>
          </a:p>
          <a:p>
            <a:r>
              <a:rPr lang="zh-CN" altLang="zh-CN" sz="2400" dirty="0">
                <a:latin typeface="微软雅黑" pitchFamily="34" charset="-122"/>
                <a:ea typeface="微软雅黑" pitchFamily="34" charset="-122"/>
              </a:rPr>
              <a:t>③ 大多数符号都可以加上补充说明标记。</a:t>
            </a:r>
          </a:p>
          <a:p>
            <a:r>
              <a:rPr lang="zh-CN" altLang="zh-CN" sz="2400" dirty="0">
                <a:latin typeface="微软雅黑" pitchFamily="34" charset="-122"/>
                <a:ea typeface="微软雅黑" pitchFamily="34" charset="-122"/>
              </a:rPr>
              <a:t>④ 有些具体器件的符号由设计者根据国家标准的符号要素、一般符号和限定符号组合而成。</a:t>
            </a:r>
          </a:p>
          <a:p>
            <a:r>
              <a:rPr lang="zh-CN" altLang="zh-CN" sz="2400" dirty="0">
                <a:latin typeface="微软雅黑" pitchFamily="34" charset="-122"/>
                <a:ea typeface="微软雅黑" pitchFamily="34" charset="-122"/>
              </a:rPr>
              <a:t>⑤ 国家标准未规定的图形符号，可根据实际需要，按突出特征、结构简单、便于识别的原则进行设计，但需要报国家标准局备案</a:t>
            </a:r>
            <a:r>
              <a:rPr lang="zh-CN" altLang="zh-CN" sz="2400" dirty="0" smtClean="0">
                <a:latin typeface="微软雅黑" pitchFamily="34" charset="-122"/>
                <a:ea typeface="微软雅黑" pitchFamily="34" charset="-122"/>
              </a:rPr>
              <a:t>。</a:t>
            </a:r>
            <a:endParaRPr lang="zh-CN" altLang="zh-CN" sz="2400" dirty="0">
              <a:latin typeface="微软雅黑" pitchFamily="34" charset="-122"/>
              <a:ea typeface="微软雅黑" pitchFamily="34" charset="-122"/>
            </a:endParaRPr>
          </a:p>
        </p:txBody>
      </p:sp>
      <p:sp>
        <p:nvSpPr>
          <p:cNvPr id="10" name="矩形 9"/>
          <p:cNvSpPr/>
          <p:nvPr/>
        </p:nvSpPr>
        <p:spPr>
          <a:xfrm>
            <a:off x="918694" y="1772816"/>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187624" y="1613990"/>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注意事项</a:t>
            </a:r>
            <a:endParaRPr lang="en-US" altLang="zh-CN" sz="2400" dirty="0" smtClean="0">
              <a:solidFill>
                <a:srgbClr val="002060"/>
              </a:solidFill>
              <a:latin typeface="微软雅黑" pitchFamily="34" charset="-122"/>
              <a:ea typeface="微软雅黑" pitchFamily="34" charset="-122"/>
            </a:endParaRPr>
          </a:p>
        </p:txBody>
      </p:sp>
      <p:sp>
        <p:nvSpPr>
          <p:cNvPr id="9" name="TextBox 16"/>
          <p:cNvSpPr txBox="1">
            <a:spLocks noChangeArrowheads="1"/>
          </p:cNvSpPr>
          <p:nvPr/>
        </p:nvSpPr>
        <p:spPr bwMode="auto">
          <a:xfrm>
            <a:off x="773296" y="980728"/>
            <a:ext cx="1762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 </a:t>
            </a:r>
            <a:r>
              <a:rPr lang="zh-CN" altLang="en-US" sz="2400" dirty="0" smtClean="0">
                <a:solidFill>
                  <a:schemeClr val="tx2"/>
                </a:solidFill>
                <a:latin typeface="微软雅黑" pitchFamily="34" charset="-122"/>
                <a:ea typeface="微软雅黑" pitchFamily="34" charset="-122"/>
                <a:cs typeface="+mj-cs"/>
              </a:rPr>
              <a:t>图形符号</a:t>
            </a:r>
            <a:endParaRPr lang="en-US" altLang="zh-CN" sz="2400" dirty="0" smtClean="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1788145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73296" y="2143733"/>
            <a:ext cx="7687136" cy="2123658"/>
          </a:xfrm>
          <a:prstGeom prst="rect">
            <a:avLst/>
          </a:prstGeom>
          <a:noFill/>
        </p:spPr>
        <p:txBody>
          <a:bodyPr wrap="square" rtlCol="0">
            <a:spAutoFit/>
          </a:bodyPr>
          <a:lstStyle/>
          <a:p>
            <a:pPr>
              <a:lnSpc>
                <a:spcPct val="150000"/>
              </a:lnSpc>
            </a:pPr>
            <a:r>
              <a:rPr lang="zh-CN" altLang="zh-CN" sz="2400" dirty="0">
                <a:latin typeface="微软雅黑" pitchFamily="34" charset="-122"/>
                <a:ea typeface="微软雅黑" pitchFamily="34" charset="-122"/>
              </a:rPr>
              <a:t>文字符号适用于电气技术领域中技术文件的编制，用以标明电气设备、装置和元器件的名称及电路的功能、状态和特征。</a:t>
            </a:r>
          </a:p>
          <a:p>
            <a:endParaRPr lang="zh-CN" altLang="zh-CN" sz="2400" dirty="0"/>
          </a:p>
        </p:txBody>
      </p:sp>
      <p:sp>
        <p:nvSpPr>
          <p:cNvPr id="10" name="矩形 9"/>
          <p:cNvSpPr/>
          <p:nvPr/>
        </p:nvSpPr>
        <p:spPr>
          <a:xfrm>
            <a:off x="918694" y="1772816"/>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187624" y="1613990"/>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作用</a:t>
            </a:r>
            <a:endParaRPr lang="en-US" altLang="zh-CN" sz="2400" dirty="0" smtClean="0">
              <a:solidFill>
                <a:srgbClr val="002060"/>
              </a:solidFill>
              <a:latin typeface="微软雅黑" pitchFamily="34" charset="-122"/>
              <a:ea typeface="微软雅黑" pitchFamily="34" charset="-122"/>
            </a:endParaRPr>
          </a:p>
        </p:txBody>
      </p:sp>
      <p:sp>
        <p:nvSpPr>
          <p:cNvPr id="9" name="TextBox 16"/>
          <p:cNvSpPr txBox="1">
            <a:spLocks noChangeArrowheads="1"/>
          </p:cNvSpPr>
          <p:nvPr/>
        </p:nvSpPr>
        <p:spPr bwMode="auto">
          <a:xfrm>
            <a:off x="773296" y="980728"/>
            <a:ext cx="1762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文字符号</a:t>
            </a:r>
            <a:endParaRPr lang="en-US" altLang="zh-CN" sz="2400" dirty="0" smtClean="0">
              <a:solidFill>
                <a:schemeClr val="tx2"/>
              </a:solidFill>
              <a:latin typeface="微软雅黑" pitchFamily="34" charset="-122"/>
              <a:ea typeface="微软雅黑" pitchFamily="34" charset="-122"/>
              <a:cs typeface="+mj-cs"/>
            </a:endParaRPr>
          </a:p>
        </p:txBody>
      </p:sp>
      <p:sp>
        <p:nvSpPr>
          <p:cNvPr id="13" name="矩形 12"/>
          <p:cNvSpPr/>
          <p:nvPr/>
        </p:nvSpPr>
        <p:spPr>
          <a:xfrm>
            <a:off x="918694" y="4048780"/>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TextBox 16"/>
          <p:cNvSpPr txBox="1"/>
          <p:nvPr/>
        </p:nvSpPr>
        <p:spPr>
          <a:xfrm>
            <a:off x="1173188" y="3899662"/>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种类</a:t>
            </a:r>
            <a:endParaRPr lang="en-US" altLang="zh-CN" sz="2400" dirty="0" smtClean="0">
              <a:solidFill>
                <a:srgbClr val="002060"/>
              </a:solidFill>
              <a:latin typeface="微软雅黑" pitchFamily="34" charset="-122"/>
              <a:ea typeface="微软雅黑" pitchFamily="34" charset="-122"/>
            </a:endParaRPr>
          </a:p>
        </p:txBody>
      </p:sp>
      <p:sp>
        <p:nvSpPr>
          <p:cNvPr id="2" name="TextBox 1"/>
          <p:cNvSpPr txBox="1"/>
          <p:nvPr/>
        </p:nvSpPr>
        <p:spPr>
          <a:xfrm>
            <a:off x="840612" y="4509120"/>
            <a:ext cx="6737554" cy="1135054"/>
          </a:xfrm>
          <a:prstGeom prst="rect">
            <a:avLst/>
          </a:prstGeom>
          <a:noFill/>
        </p:spPr>
        <p:txBody>
          <a:bodyPr wrap="square" rtlCol="0">
            <a:spAutoFit/>
          </a:bodyPr>
          <a:lstStyle/>
          <a:p>
            <a:pPr>
              <a:lnSpc>
                <a:spcPct val="150000"/>
              </a:lnSpc>
            </a:pPr>
            <a:r>
              <a:rPr lang="zh-CN" altLang="en-US" sz="2400" dirty="0" smtClean="0">
                <a:latin typeface="微软雅黑" pitchFamily="34" charset="-122"/>
                <a:ea typeface="微软雅黑" pitchFamily="34" charset="-122"/>
              </a:rPr>
              <a:t>基本文字符号</a:t>
            </a:r>
            <a:endParaRPr lang="en-US" altLang="zh-CN" sz="2400" dirty="0" smtClean="0">
              <a:latin typeface="微软雅黑" pitchFamily="34" charset="-122"/>
              <a:ea typeface="微软雅黑" pitchFamily="34" charset="-122"/>
            </a:endParaRPr>
          </a:p>
          <a:p>
            <a:pPr>
              <a:lnSpc>
                <a:spcPct val="150000"/>
              </a:lnSpc>
            </a:pPr>
            <a:r>
              <a:rPr lang="zh-CN" altLang="en-US" sz="2400" dirty="0" smtClean="0">
                <a:latin typeface="微软雅黑" pitchFamily="34" charset="-122"/>
                <a:ea typeface="微软雅黑" pitchFamily="34" charset="-122"/>
              </a:rPr>
              <a:t>辅助文字符号</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42305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12044" y="2252478"/>
            <a:ext cx="7532364" cy="3683060"/>
          </a:xfrm>
          <a:prstGeom prst="rect">
            <a:avLst/>
          </a:prstGeom>
          <a:noFill/>
        </p:spPr>
        <p:txBody>
          <a:bodyPr wrap="square" rtlCol="0">
            <a:spAutoFit/>
          </a:bodyPr>
          <a:lstStyle/>
          <a:p>
            <a:pPr>
              <a:lnSpc>
                <a:spcPts val="3500"/>
              </a:lnSpc>
            </a:pPr>
            <a:r>
              <a:rPr lang="zh-CN" altLang="zh-CN" sz="2400" dirty="0">
                <a:latin typeface="微软雅黑" pitchFamily="34" charset="-122"/>
                <a:ea typeface="微软雅黑" pitchFamily="34" charset="-122"/>
              </a:rPr>
              <a:t>① 在不违背国家标准文字符号编制原则的条件下，可采用国家标准中规定的电气技术文字符号。</a:t>
            </a:r>
          </a:p>
          <a:p>
            <a:pPr>
              <a:lnSpc>
                <a:spcPts val="3500"/>
              </a:lnSpc>
            </a:pPr>
            <a:r>
              <a:rPr lang="zh-CN" altLang="zh-CN" sz="2400" dirty="0">
                <a:latin typeface="微软雅黑" pitchFamily="34" charset="-122"/>
                <a:ea typeface="微软雅黑" pitchFamily="34" charset="-122"/>
              </a:rPr>
              <a:t>② 在优先采用基本和辅助文字符号的前提下，可补充国家标准中未列出的双字母文字符号和辅助文字符号。</a:t>
            </a:r>
          </a:p>
          <a:p>
            <a:pPr>
              <a:lnSpc>
                <a:spcPts val="3500"/>
              </a:lnSpc>
            </a:pPr>
            <a:r>
              <a:rPr lang="zh-CN" altLang="zh-CN" sz="2400" dirty="0">
                <a:latin typeface="微软雅黑" pitchFamily="34" charset="-122"/>
                <a:ea typeface="微软雅黑" pitchFamily="34" charset="-122"/>
              </a:rPr>
              <a:t>③ 使用文字符号时，应按电气名词术语国家标准或专业技术标准中规定的英文术语缩写而成。</a:t>
            </a:r>
          </a:p>
          <a:p>
            <a:pPr>
              <a:lnSpc>
                <a:spcPts val="3500"/>
              </a:lnSpc>
            </a:pPr>
            <a:r>
              <a:rPr lang="zh-CN" altLang="zh-CN" sz="2400" dirty="0">
                <a:latin typeface="微软雅黑" pitchFamily="34" charset="-122"/>
                <a:ea typeface="微软雅黑" pitchFamily="34" charset="-122"/>
              </a:rPr>
              <a:t>④ 基本文字符号不得超过两位字母，辅助文字符号一般不超过三位字母</a:t>
            </a:r>
            <a:r>
              <a:rPr lang="zh-CN" altLang="zh-CN" sz="2400" dirty="0" smtClean="0">
                <a:latin typeface="微软雅黑" pitchFamily="34" charset="-122"/>
                <a:ea typeface="微软雅黑" pitchFamily="34" charset="-122"/>
              </a:rPr>
              <a:t>。</a:t>
            </a:r>
            <a:endParaRPr lang="zh-CN" altLang="zh-CN" sz="2400" dirty="0">
              <a:latin typeface="微软雅黑" pitchFamily="34" charset="-122"/>
              <a:ea typeface="微软雅黑" pitchFamily="34" charset="-122"/>
            </a:endParaRPr>
          </a:p>
        </p:txBody>
      </p:sp>
      <p:sp>
        <p:nvSpPr>
          <p:cNvPr id="10" name="矩形 9"/>
          <p:cNvSpPr/>
          <p:nvPr/>
        </p:nvSpPr>
        <p:spPr>
          <a:xfrm>
            <a:off x="918694" y="1772816"/>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187624" y="1613990"/>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补充文字符号的原则</a:t>
            </a:r>
            <a:endParaRPr lang="en-US" altLang="zh-CN" sz="2400" dirty="0" smtClean="0">
              <a:solidFill>
                <a:srgbClr val="002060"/>
              </a:solidFill>
              <a:latin typeface="微软雅黑" pitchFamily="34" charset="-122"/>
              <a:ea typeface="微软雅黑" pitchFamily="34" charset="-122"/>
            </a:endParaRPr>
          </a:p>
        </p:txBody>
      </p:sp>
      <p:sp>
        <p:nvSpPr>
          <p:cNvPr id="9" name="TextBox 16"/>
          <p:cNvSpPr txBox="1">
            <a:spLocks noChangeArrowheads="1"/>
          </p:cNvSpPr>
          <p:nvPr/>
        </p:nvSpPr>
        <p:spPr bwMode="auto">
          <a:xfrm>
            <a:off x="773296" y="980728"/>
            <a:ext cx="1762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文字符号</a:t>
            </a:r>
            <a:endParaRPr lang="en-US" altLang="zh-CN" sz="2400" dirty="0" smtClean="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1854844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773296" y="980728"/>
            <a:ext cx="299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3. </a:t>
            </a:r>
            <a:r>
              <a:rPr lang="zh-CN" altLang="en-US" sz="2400" dirty="0" smtClean="0">
                <a:solidFill>
                  <a:schemeClr val="tx2"/>
                </a:solidFill>
                <a:latin typeface="微软雅黑" pitchFamily="34" charset="-122"/>
                <a:ea typeface="微软雅黑" pitchFamily="34" charset="-122"/>
                <a:cs typeface="+mj-cs"/>
              </a:rPr>
              <a:t>主电路各接点标记</a:t>
            </a:r>
            <a:endParaRPr lang="en-US" altLang="zh-CN" sz="2400" dirty="0" smtClean="0">
              <a:solidFill>
                <a:schemeClr val="tx2"/>
              </a:solidFill>
              <a:latin typeface="微软雅黑" pitchFamily="34" charset="-122"/>
              <a:ea typeface="微软雅黑" pitchFamily="34" charset="-122"/>
              <a:cs typeface="+mj-cs"/>
            </a:endParaRPr>
          </a:p>
        </p:txBody>
      </p:sp>
      <p:sp>
        <p:nvSpPr>
          <p:cNvPr id="4" name="TextBox 3"/>
          <p:cNvSpPr txBox="1"/>
          <p:nvPr/>
        </p:nvSpPr>
        <p:spPr>
          <a:xfrm>
            <a:off x="773296" y="1772816"/>
            <a:ext cx="5598904" cy="341632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400" dirty="0" smtClean="0">
                <a:latin typeface="微软雅黑" pitchFamily="34" charset="-122"/>
                <a:ea typeface="微软雅黑" pitchFamily="34" charset="-122"/>
              </a:rPr>
              <a:t>三相交流电源引入线</a:t>
            </a:r>
            <a:endParaRPr lang="en-US" altLang="zh-CN" sz="2400" dirty="0" smtClean="0">
              <a:latin typeface="微软雅黑" pitchFamily="34" charset="-122"/>
              <a:ea typeface="微软雅黑" pitchFamily="34" charset="-122"/>
            </a:endParaRPr>
          </a:p>
          <a:p>
            <a:pPr marL="342900" indent="-342900">
              <a:lnSpc>
                <a:spcPct val="150000"/>
              </a:lnSpc>
              <a:buFont typeface="Arial" panose="020B0604020202020204" pitchFamily="34" charset="0"/>
              <a:buChar char="•"/>
            </a:pPr>
            <a:r>
              <a:rPr lang="zh-CN" altLang="en-US" sz="2400" dirty="0" smtClean="0">
                <a:latin typeface="微软雅黑" pitchFamily="34" charset="-122"/>
                <a:ea typeface="微软雅黑" pitchFamily="34" charset="-122"/>
              </a:rPr>
              <a:t>电源开关之后的三相交流电源主电路</a:t>
            </a:r>
            <a:endParaRPr lang="en-US" altLang="zh-CN" sz="2400" dirty="0" smtClean="0">
              <a:latin typeface="微软雅黑" pitchFamily="34" charset="-122"/>
              <a:ea typeface="微软雅黑" pitchFamily="34" charset="-122"/>
            </a:endParaRPr>
          </a:p>
          <a:p>
            <a:pPr marL="342900" indent="-342900">
              <a:lnSpc>
                <a:spcPct val="150000"/>
              </a:lnSpc>
              <a:buFont typeface="Arial" panose="020B0604020202020204" pitchFamily="34" charset="0"/>
              <a:buChar char="•"/>
            </a:pPr>
            <a:r>
              <a:rPr lang="zh-CN" altLang="en-US" sz="2400" dirty="0" smtClean="0">
                <a:latin typeface="微软雅黑" pitchFamily="34" charset="-122"/>
                <a:ea typeface="微软雅黑" pitchFamily="34" charset="-122"/>
              </a:rPr>
              <a:t>分级三相交流电源主电路</a:t>
            </a:r>
            <a:endParaRPr lang="en-US" altLang="zh-CN" sz="2400" dirty="0" smtClean="0">
              <a:latin typeface="微软雅黑" pitchFamily="34" charset="-122"/>
              <a:ea typeface="微软雅黑" pitchFamily="34" charset="-122"/>
            </a:endParaRPr>
          </a:p>
          <a:p>
            <a:pPr marL="342900" indent="-342900">
              <a:lnSpc>
                <a:spcPct val="150000"/>
              </a:lnSpc>
              <a:buFont typeface="Arial" panose="020B0604020202020204" pitchFamily="34" charset="0"/>
              <a:buChar char="•"/>
            </a:pPr>
            <a:r>
              <a:rPr lang="zh-CN" altLang="en-US" sz="2400" dirty="0" smtClean="0">
                <a:latin typeface="微软雅黑" pitchFamily="34" charset="-122"/>
                <a:ea typeface="微软雅黑" pitchFamily="34" charset="-122"/>
              </a:rPr>
              <a:t>各电动机分支电路</a:t>
            </a:r>
            <a:endParaRPr lang="en-US" altLang="zh-CN" sz="2400" dirty="0" smtClean="0">
              <a:latin typeface="微软雅黑" pitchFamily="34" charset="-122"/>
              <a:ea typeface="微软雅黑" pitchFamily="34" charset="-122"/>
            </a:endParaRPr>
          </a:p>
          <a:p>
            <a:pPr marL="342900" indent="-342900">
              <a:lnSpc>
                <a:spcPct val="150000"/>
              </a:lnSpc>
              <a:buFont typeface="Arial" panose="020B0604020202020204" pitchFamily="34" charset="0"/>
              <a:buChar char="•"/>
            </a:pPr>
            <a:r>
              <a:rPr lang="zh-CN" altLang="en-US" sz="2400" dirty="0" smtClean="0">
                <a:latin typeface="微软雅黑" pitchFamily="34" charset="-122"/>
                <a:ea typeface="微软雅黑" pitchFamily="34" charset="-122"/>
              </a:rPr>
              <a:t>电动机绕组</a:t>
            </a:r>
            <a:endParaRPr lang="en-US" altLang="zh-CN" sz="2400" dirty="0" smtClean="0">
              <a:latin typeface="微软雅黑" pitchFamily="34" charset="-122"/>
              <a:ea typeface="微软雅黑" pitchFamily="34" charset="-122"/>
            </a:endParaRPr>
          </a:p>
          <a:p>
            <a:pPr marL="342900" indent="-342900">
              <a:lnSpc>
                <a:spcPct val="150000"/>
              </a:lnSpc>
              <a:buFont typeface="Arial" panose="020B0604020202020204" pitchFamily="34" charset="0"/>
              <a:buChar char="•"/>
            </a:pPr>
            <a:r>
              <a:rPr lang="zh-CN" altLang="en-US" sz="2400" dirty="0" smtClean="0">
                <a:latin typeface="微软雅黑" pitchFamily="34" charset="-122"/>
                <a:ea typeface="微软雅黑" pitchFamily="34" charset="-122"/>
              </a:rPr>
              <a:t>控制电路</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364455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5500" y="1831063"/>
            <a:ext cx="7298088" cy="4243183"/>
            <a:chOff x="825500" y="1831063"/>
            <a:chExt cx="7298088" cy="4243183"/>
          </a:xfrm>
        </p:grpSpPr>
        <p:sp>
          <p:nvSpPr>
            <p:cNvPr id="3" name="Rectangle 2"/>
            <p:cNvSpPr txBox="1">
              <a:spLocks noChangeArrowheads="1"/>
            </p:cNvSpPr>
            <p:nvPr/>
          </p:nvSpPr>
          <p:spPr bwMode="auto">
            <a:xfrm>
              <a:off x="825500" y="2865438"/>
              <a:ext cx="576263" cy="1270000"/>
            </a:xfrm>
            <a:prstGeom prst="rect">
              <a:avLst/>
            </a:prstGeom>
            <a:noFill/>
            <a:ln w="38100" cmpd="thickThin">
              <a:solidFill>
                <a:srgbClr val="FFC000"/>
              </a:solidFill>
              <a:prstDash val="solid"/>
              <a:miter lim="800000"/>
              <a:headEnd/>
              <a:tailEnd/>
            </a:ln>
            <a:effectLst>
              <a:softEdge rad="31750"/>
            </a:effectLst>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eaLnBrk="1" hangingPunct="1">
                <a:defRPr/>
              </a:pPr>
              <a:r>
                <a:rPr lang="zh-CN" altLang="en-US" sz="2800" b="1" kern="0" dirty="0" smtClean="0">
                  <a:solidFill>
                    <a:srgbClr val="002060"/>
                  </a:solidFill>
                  <a:latin typeface="微软雅黑" pitchFamily="34" charset="-122"/>
                </a:rPr>
                <a:t>目  </a:t>
              </a:r>
              <a:endParaRPr lang="en-US" altLang="zh-CN" sz="2800" b="1" kern="0" dirty="0" smtClean="0">
                <a:solidFill>
                  <a:srgbClr val="002060"/>
                </a:solidFill>
                <a:latin typeface="微软雅黑" pitchFamily="34" charset="-122"/>
              </a:endParaRPr>
            </a:p>
            <a:p>
              <a:pPr algn="l" eaLnBrk="1" hangingPunct="1">
                <a:defRPr/>
              </a:pPr>
              <a:endParaRPr lang="en-US" altLang="zh-CN" sz="2800" b="1" kern="0" dirty="0" smtClean="0">
                <a:solidFill>
                  <a:srgbClr val="002060"/>
                </a:solidFill>
                <a:latin typeface="微软雅黑" pitchFamily="34" charset="-122"/>
              </a:endParaRPr>
            </a:p>
            <a:p>
              <a:pPr algn="l" eaLnBrk="1" hangingPunct="1">
                <a:defRPr/>
              </a:pPr>
              <a:r>
                <a:rPr lang="zh-CN" altLang="en-US" sz="2800" b="1" kern="0" dirty="0" smtClean="0">
                  <a:solidFill>
                    <a:srgbClr val="002060"/>
                  </a:solidFill>
                  <a:latin typeface="微软雅黑" pitchFamily="34" charset="-122"/>
                </a:rPr>
                <a:t>录</a:t>
              </a:r>
              <a:endParaRPr lang="en-US" altLang="zh-CN" sz="2800" b="1" kern="0" dirty="0" smtClean="0">
                <a:solidFill>
                  <a:srgbClr val="002060"/>
                </a:solidFill>
                <a:latin typeface="微软雅黑" pitchFamily="34" charset="-122"/>
              </a:endParaRPr>
            </a:p>
          </p:txBody>
        </p:sp>
        <p:grpSp>
          <p:nvGrpSpPr>
            <p:cNvPr id="4" name="Group 3"/>
            <p:cNvGrpSpPr>
              <a:grpSpLocks/>
            </p:cNvGrpSpPr>
            <p:nvPr/>
          </p:nvGrpSpPr>
          <p:grpSpPr bwMode="auto">
            <a:xfrm>
              <a:off x="1906750" y="1871639"/>
              <a:ext cx="1791169" cy="499934"/>
              <a:chOff x="816" y="2304"/>
              <a:chExt cx="1440" cy="448"/>
            </a:xfrm>
          </p:grpSpPr>
          <p:sp>
            <p:nvSpPr>
              <p:cNvPr id="31" name="Freeform 4"/>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2" name="Rectangle 5"/>
              <p:cNvSpPr>
                <a:spLocks noChangeArrowheads="1"/>
              </p:cNvSpPr>
              <p:nvPr/>
            </p:nvSpPr>
            <p:spPr bwMode="gray">
              <a:xfrm>
                <a:off x="816" y="2304"/>
                <a:ext cx="1440" cy="393"/>
              </a:xfrm>
              <a:prstGeom prst="rect">
                <a:avLst/>
              </a:prstGeom>
              <a:gradFill rotWithShape="1">
                <a:gsLst>
                  <a:gs pos="1000">
                    <a:schemeClr val="accent5">
                      <a:lumMod val="40000"/>
                      <a:lumOff val="60000"/>
                    </a:schemeClr>
                  </a:gs>
                  <a:gs pos="0">
                    <a:srgbClr val="FFFF00"/>
                  </a:gs>
                  <a:gs pos="100000">
                    <a:srgbClr val="BBE0E3">
                      <a:gamma/>
                      <a:tint val="57647"/>
                      <a:invGamma/>
                    </a:srgbClr>
                  </a:gs>
                  <a:gs pos="100000">
                    <a:srgbClr val="BBE0E3"/>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第一讲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5" name="Group 6"/>
            <p:cNvGrpSpPr>
              <a:grpSpLocks/>
            </p:cNvGrpSpPr>
            <p:nvPr/>
          </p:nvGrpSpPr>
          <p:grpSpPr bwMode="auto">
            <a:xfrm>
              <a:off x="1894050" y="2728514"/>
              <a:ext cx="1791169" cy="499934"/>
              <a:chOff x="816" y="2304"/>
              <a:chExt cx="1440" cy="448"/>
            </a:xfrm>
          </p:grpSpPr>
          <p:sp>
            <p:nvSpPr>
              <p:cNvPr id="29" name="Freeform 7"/>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0" name="Rectangle 8"/>
              <p:cNvSpPr>
                <a:spLocks noChangeArrowheads="1"/>
              </p:cNvSpPr>
              <p:nvPr/>
            </p:nvSpPr>
            <p:spPr bwMode="gray">
              <a:xfrm>
                <a:off x="816" y="2304"/>
                <a:ext cx="1440" cy="393"/>
              </a:xfrm>
              <a:prstGeom prst="rect">
                <a:avLst/>
              </a:prstGeom>
              <a:gradFill rotWithShape="1">
                <a:gsLst>
                  <a:gs pos="0">
                    <a:srgbClr val="009999"/>
                  </a:gs>
                  <a:gs pos="50000">
                    <a:srgbClr val="009999">
                      <a:gamma/>
                      <a:tint val="57647"/>
                      <a:invGamma/>
                    </a:srgbClr>
                  </a:gs>
                  <a:gs pos="100000">
                    <a:srgbClr val="009999"/>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第二讲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6" name="Group 9"/>
            <p:cNvGrpSpPr>
              <a:grpSpLocks/>
            </p:cNvGrpSpPr>
            <p:nvPr/>
          </p:nvGrpSpPr>
          <p:grpSpPr bwMode="auto">
            <a:xfrm>
              <a:off x="1907372" y="3661719"/>
              <a:ext cx="1791169" cy="499934"/>
              <a:chOff x="816" y="2304"/>
              <a:chExt cx="1440" cy="448"/>
            </a:xfrm>
          </p:grpSpPr>
          <p:sp>
            <p:nvSpPr>
              <p:cNvPr id="27" name="Freeform 10"/>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8" name="Rectangle 11"/>
              <p:cNvSpPr>
                <a:spLocks noChangeArrowheads="1"/>
              </p:cNvSpPr>
              <p:nvPr/>
            </p:nvSpPr>
            <p:spPr bwMode="gray">
              <a:xfrm>
                <a:off x="816" y="2304"/>
                <a:ext cx="1440" cy="393"/>
              </a:xfrm>
              <a:prstGeom prst="rect">
                <a:avLst/>
              </a:prstGeom>
              <a:gradFill rotWithShape="1">
                <a:gsLst>
                  <a:gs pos="0">
                    <a:schemeClr val="bg2">
                      <a:lumMod val="50000"/>
                    </a:schemeClr>
                  </a:gs>
                  <a:gs pos="100000">
                    <a:srgbClr val="3186BB"/>
                  </a:gs>
                  <a:gs pos="100000">
                    <a:srgbClr val="000000">
                      <a:gamma/>
                      <a:tint val="57647"/>
                      <a:invGamma/>
                    </a:srgbClr>
                  </a:gs>
                  <a:gs pos="100000">
                    <a:srgbClr val="000000"/>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第三讲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7" name="Group 12"/>
            <p:cNvGrpSpPr>
              <a:grpSpLocks/>
            </p:cNvGrpSpPr>
            <p:nvPr/>
          </p:nvGrpSpPr>
          <p:grpSpPr bwMode="auto">
            <a:xfrm>
              <a:off x="1894050" y="4582180"/>
              <a:ext cx="1791169" cy="515557"/>
              <a:chOff x="816" y="1972"/>
              <a:chExt cx="1440" cy="462"/>
            </a:xfrm>
          </p:grpSpPr>
          <p:sp>
            <p:nvSpPr>
              <p:cNvPr id="25" name="Freeform 13"/>
              <p:cNvSpPr>
                <a:spLocks/>
              </p:cNvSpPr>
              <p:nvPr/>
            </p:nvSpPr>
            <p:spPr bwMode="gray">
              <a:xfrm>
                <a:off x="942" y="2244"/>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6" name="Rectangle 14"/>
              <p:cNvSpPr>
                <a:spLocks noChangeArrowheads="1"/>
              </p:cNvSpPr>
              <p:nvPr/>
            </p:nvSpPr>
            <p:spPr bwMode="gray">
              <a:xfrm>
                <a:off x="816" y="1972"/>
                <a:ext cx="1440" cy="393"/>
              </a:xfrm>
              <a:prstGeom prst="rect">
                <a:avLst/>
              </a:prstGeom>
              <a:gradFill rotWithShape="1">
                <a:gsLst>
                  <a:gs pos="100000">
                    <a:schemeClr val="accent5"/>
                  </a:gs>
                  <a:gs pos="100000">
                    <a:schemeClr val="accent5">
                      <a:lumMod val="75000"/>
                    </a:schemeClr>
                  </a:gs>
                  <a:gs pos="100000">
                    <a:srgbClr val="92D050"/>
                  </a:gs>
                  <a:gs pos="98000">
                    <a:schemeClr val="accent4">
                      <a:lumMod val="60000"/>
                      <a:lumOff val="40000"/>
                    </a:schemeClr>
                  </a:gs>
                  <a:gs pos="100000">
                    <a:srgbClr val="79ABB4"/>
                  </a:gs>
                  <a:gs pos="100000">
                    <a:srgbClr val="B5D4CC"/>
                  </a:gs>
                  <a:gs pos="96000">
                    <a:srgbClr val="229E89"/>
                  </a:gs>
                  <a:gs pos="100000">
                    <a:schemeClr val="accent5">
                      <a:lumMod val="60000"/>
                      <a:lumOff val="40000"/>
                    </a:schemeClr>
                  </a:gs>
                  <a:gs pos="100000">
                    <a:srgbClr val="4889A1"/>
                  </a:gs>
                  <a:gs pos="100000">
                    <a:srgbClr val="99CC00">
                      <a:gamma/>
                      <a:tint val="57647"/>
                      <a:invGamma/>
                    </a:srgbClr>
                  </a:gs>
                </a:gsLst>
                <a:lin ang="2700000" scaled="1"/>
              </a:gradFill>
              <a:ln w="9525" algn="ctr">
                <a:solidFill>
                  <a:schemeClr val="accent1"/>
                </a:solid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第四讲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cxnSp>
          <p:nvCxnSpPr>
            <p:cNvPr id="8" name="AutoShape 15"/>
            <p:cNvCxnSpPr>
              <a:cxnSpLocks noChangeShapeType="1"/>
            </p:cNvCxnSpPr>
            <p:nvPr/>
          </p:nvCxnSpPr>
          <p:spPr bwMode="gray">
            <a:xfrm>
              <a:off x="2770901" y="2282848"/>
              <a:ext cx="4997" cy="4456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AutoShape 16"/>
            <p:cNvCxnSpPr>
              <a:cxnSpLocks noChangeShapeType="1"/>
            </p:cNvCxnSpPr>
            <p:nvPr/>
          </p:nvCxnSpPr>
          <p:spPr bwMode="gray">
            <a:xfrm flipH="1">
              <a:off x="2775898" y="3167072"/>
              <a:ext cx="622" cy="49464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AutoShape 17"/>
            <p:cNvCxnSpPr>
              <a:cxnSpLocks noChangeShapeType="1"/>
              <a:endCxn id="26" idx="0"/>
            </p:cNvCxnSpPr>
            <p:nvPr/>
          </p:nvCxnSpPr>
          <p:spPr bwMode="gray">
            <a:xfrm>
              <a:off x="2784638" y="4100277"/>
              <a:ext cx="4997" cy="48190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1" name="Line 18"/>
            <p:cNvSpPr>
              <a:spLocks noChangeShapeType="1"/>
            </p:cNvSpPr>
            <p:nvPr/>
          </p:nvSpPr>
          <p:spPr bwMode="auto">
            <a:xfrm>
              <a:off x="2843375" y="2505681"/>
              <a:ext cx="5280213" cy="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2" name="Line 19"/>
            <p:cNvSpPr>
              <a:spLocks noChangeShapeType="1"/>
            </p:cNvSpPr>
            <p:nvPr/>
          </p:nvSpPr>
          <p:spPr bwMode="auto">
            <a:xfrm flipV="1">
              <a:off x="2805220" y="3431559"/>
              <a:ext cx="5318368" cy="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3" name="Line 20"/>
            <p:cNvSpPr>
              <a:spLocks noChangeShapeType="1"/>
            </p:cNvSpPr>
            <p:nvPr/>
          </p:nvSpPr>
          <p:spPr bwMode="auto">
            <a:xfrm flipV="1">
              <a:off x="2840420" y="4308338"/>
              <a:ext cx="5283168" cy="3289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4" name="Text Box 22"/>
            <p:cNvSpPr txBox="1">
              <a:spLocks noChangeArrowheads="1"/>
            </p:cNvSpPr>
            <p:nvPr/>
          </p:nvSpPr>
          <p:spPr bwMode="auto">
            <a:xfrm>
              <a:off x="3991625" y="2751927"/>
              <a:ext cx="3204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1.2 </a:t>
              </a:r>
              <a:r>
                <a:rPr lang="zh-CN" altLang="zh-CN" sz="2400" dirty="0">
                  <a:solidFill>
                    <a:schemeClr val="tx1">
                      <a:lumMod val="50000"/>
                    </a:schemeClr>
                  </a:solidFill>
                  <a:latin typeface="+mj-ea"/>
                  <a:ea typeface="+mj-ea"/>
                </a:rPr>
                <a:t>实训设备和元器件</a:t>
              </a:r>
            </a:p>
          </p:txBody>
        </p:sp>
        <p:sp>
          <p:nvSpPr>
            <p:cNvPr id="15" name="Text Box 23"/>
            <p:cNvSpPr txBox="1">
              <a:spLocks noChangeArrowheads="1"/>
            </p:cNvSpPr>
            <p:nvPr/>
          </p:nvSpPr>
          <p:spPr bwMode="auto">
            <a:xfrm>
              <a:off x="3979105" y="3638612"/>
              <a:ext cx="2156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1.3 </a:t>
              </a:r>
              <a:r>
                <a:rPr lang="zh-CN" altLang="zh-CN" sz="2400" dirty="0">
                  <a:solidFill>
                    <a:schemeClr val="tx1">
                      <a:lumMod val="50000"/>
                    </a:schemeClr>
                  </a:solidFill>
                  <a:latin typeface="+mj-ea"/>
                  <a:ea typeface="+mj-ea"/>
                </a:rPr>
                <a:t>相关知识  </a:t>
              </a:r>
            </a:p>
          </p:txBody>
        </p:sp>
        <p:sp>
          <p:nvSpPr>
            <p:cNvPr id="16" name="Text Box 24"/>
            <p:cNvSpPr txBox="1">
              <a:spLocks noChangeArrowheads="1"/>
            </p:cNvSpPr>
            <p:nvPr/>
          </p:nvSpPr>
          <p:spPr bwMode="auto">
            <a:xfrm>
              <a:off x="3997822" y="4582180"/>
              <a:ext cx="2896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1.4 </a:t>
              </a:r>
              <a:r>
                <a:rPr lang="zh-CN" altLang="zh-CN" sz="2400" dirty="0">
                  <a:solidFill>
                    <a:schemeClr val="tx1">
                      <a:lumMod val="50000"/>
                    </a:schemeClr>
                  </a:solidFill>
                  <a:latin typeface="+mj-ea"/>
                  <a:ea typeface="+mj-ea"/>
                </a:rPr>
                <a:t>训练内容和步骤</a:t>
              </a:r>
            </a:p>
          </p:txBody>
        </p:sp>
        <p:cxnSp>
          <p:nvCxnSpPr>
            <p:cNvPr id="17" name="直接连接符 16"/>
            <p:cNvCxnSpPr/>
            <p:nvPr/>
          </p:nvCxnSpPr>
          <p:spPr bwMode="auto">
            <a:xfrm>
              <a:off x="1894050" y="1871639"/>
              <a:ext cx="0" cy="4141231"/>
            </a:xfrm>
            <a:prstGeom prst="line">
              <a:avLst/>
            </a:prstGeom>
            <a:ln w="63500"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005007" y="1831063"/>
              <a:ext cx="1973617" cy="461665"/>
            </a:xfrm>
            <a:prstGeom prst="rect">
              <a:avLst/>
            </a:prstGeom>
          </p:spPr>
          <p:txBody>
            <a:bodyPr wrap="none">
              <a:spAutoFit/>
            </a:bodyPr>
            <a:lstStyle/>
            <a:p>
              <a:r>
                <a:rPr lang="en-US" altLang="zh-CN" sz="2400" dirty="0">
                  <a:solidFill>
                    <a:schemeClr val="tx1">
                      <a:lumMod val="50000"/>
                    </a:schemeClr>
                  </a:solidFill>
                  <a:latin typeface="+mj-ea"/>
                  <a:ea typeface="+mj-ea"/>
                </a:rPr>
                <a:t>1.1 </a:t>
              </a:r>
              <a:r>
                <a:rPr lang="zh-CN" altLang="zh-CN" sz="2400" dirty="0">
                  <a:solidFill>
                    <a:schemeClr val="tx1">
                      <a:lumMod val="50000"/>
                    </a:schemeClr>
                  </a:solidFill>
                  <a:latin typeface="+mj-ea"/>
                  <a:ea typeface="+mj-ea"/>
                </a:rPr>
                <a:t>训练目标</a:t>
              </a:r>
            </a:p>
          </p:txBody>
        </p:sp>
        <p:grpSp>
          <p:nvGrpSpPr>
            <p:cNvPr id="19" name="Group 12"/>
            <p:cNvGrpSpPr>
              <a:grpSpLocks/>
            </p:cNvGrpSpPr>
            <p:nvPr/>
          </p:nvGrpSpPr>
          <p:grpSpPr bwMode="auto">
            <a:xfrm>
              <a:off x="1947790" y="5574312"/>
              <a:ext cx="1791169" cy="499934"/>
              <a:chOff x="816" y="2304"/>
              <a:chExt cx="1440" cy="448"/>
            </a:xfrm>
          </p:grpSpPr>
          <p:sp>
            <p:nvSpPr>
              <p:cNvPr id="23" name="Freeform 13"/>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4" name="Rectangle 14"/>
              <p:cNvSpPr>
                <a:spLocks noChangeArrowheads="1"/>
              </p:cNvSpPr>
              <p:nvPr/>
            </p:nvSpPr>
            <p:spPr bwMode="gray">
              <a:xfrm>
                <a:off x="816" y="2304"/>
                <a:ext cx="1440" cy="393"/>
              </a:xfrm>
              <a:prstGeom prst="rect">
                <a:avLst/>
              </a:prstGeom>
              <a:gradFill rotWithShape="1">
                <a:gsLst>
                  <a:gs pos="97000">
                    <a:srgbClr val="B5D6E1"/>
                  </a:gs>
                  <a:gs pos="0">
                    <a:schemeClr val="accent5">
                      <a:lumMod val="40000"/>
                      <a:lumOff val="60000"/>
                    </a:schemeClr>
                  </a:gs>
                  <a:gs pos="100000">
                    <a:srgbClr val="92D050"/>
                  </a:gs>
                  <a:gs pos="98000">
                    <a:schemeClr val="accent4">
                      <a:lumMod val="60000"/>
                      <a:lumOff val="40000"/>
                    </a:schemeClr>
                  </a:gs>
                  <a:gs pos="0">
                    <a:srgbClr val="B5D4CC"/>
                  </a:gs>
                  <a:gs pos="100000">
                    <a:srgbClr val="99CC00">
                      <a:gamma/>
                      <a:tint val="57647"/>
                      <a:invGamma/>
                    </a:srgbClr>
                  </a:gs>
                </a:gsLst>
                <a:lin ang="2700000" scaled="1"/>
              </a:gradFill>
              <a:ln w="9525" algn="ctr">
                <a:solidFill>
                  <a:schemeClr val="accent1"/>
                </a:solidFill>
                <a:miter lim="800000"/>
                <a:headEnd/>
                <a:tailEnd/>
              </a:ln>
              <a:effectLst/>
            </p:spPr>
            <p:txBody>
              <a:bodyPr wrap="none" anchor="ctr"/>
              <a:lstStyle/>
              <a:p>
                <a:pPr algn="ctr" fontAlgn="auto">
                  <a:spcBef>
                    <a:spcPts val="0"/>
                  </a:spcBef>
                  <a:spcAft>
                    <a:spcPts val="0"/>
                  </a:spcAft>
                  <a:defRPr/>
                </a:pPr>
                <a:r>
                  <a:rPr lang="zh-CN" altLang="en-US" b="1" kern="0" dirty="0" smtClean="0">
                    <a:solidFill>
                      <a:sysClr val="windowText" lastClr="000000"/>
                    </a:solidFill>
                    <a:effectLst>
                      <a:outerShdw blurRad="38100" dist="38100" dir="2700000" algn="tl">
                        <a:srgbClr val="FFFFFF"/>
                      </a:outerShdw>
                    </a:effectLst>
                    <a:latin typeface="微软雅黑" pitchFamily="34" charset="-122"/>
                    <a:ea typeface="微软雅黑" pitchFamily="34" charset="-122"/>
                  </a:rPr>
                  <a:t>第</a:t>
                </a: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五</a:t>
                </a:r>
                <a:r>
                  <a:rPr lang="zh-CN" altLang="en-US" b="1" kern="0" dirty="0" smtClean="0">
                    <a:solidFill>
                      <a:sysClr val="windowText" lastClr="000000"/>
                    </a:solidFill>
                    <a:effectLst>
                      <a:outerShdw blurRad="38100" dist="38100" dir="2700000" algn="tl">
                        <a:srgbClr val="FFFFFF"/>
                      </a:outerShdw>
                    </a:effectLst>
                    <a:latin typeface="微软雅黑" pitchFamily="34" charset="-122"/>
                    <a:ea typeface="微软雅黑" pitchFamily="34" charset="-122"/>
                  </a:rPr>
                  <a:t>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sp>
          <p:nvSpPr>
            <p:cNvPr id="20" name="Line 20"/>
            <p:cNvSpPr>
              <a:spLocks noChangeShapeType="1"/>
            </p:cNvSpPr>
            <p:nvPr/>
          </p:nvSpPr>
          <p:spPr bwMode="auto">
            <a:xfrm flipV="1">
              <a:off x="2803579" y="5253598"/>
              <a:ext cx="5320009" cy="36376"/>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cxnSp>
          <p:nvCxnSpPr>
            <p:cNvPr id="21" name="AutoShape 17"/>
            <p:cNvCxnSpPr>
              <a:cxnSpLocks noChangeShapeType="1"/>
            </p:cNvCxnSpPr>
            <p:nvPr/>
          </p:nvCxnSpPr>
          <p:spPr bwMode="gray">
            <a:xfrm flipH="1">
              <a:off x="2755467" y="5013187"/>
              <a:ext cx="9994" cy="5535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2" name="矩形 21"/>
            <p:cNvSpPr/>
            <p:nvPr/>
          </p:nvSpPr>
          <p:spPr>
            <a:xfrm>
              <a:off x="4022785" y="5566761"/>
              <a:ext cx="4100803" cy="461665"/>
            </a:xfrm>
            <a:prstGeom prst="rect">
              <a:avLst/>
            </a:prstGeom>
          </p:spPr>
          <p:txBody>
            <a:bodyPr wrap="none">
              <a:spAutoFit/>
            </a:bodyPr>
            <a:lstStyle/>
            <a:p>
              <a:r>
                <a:rPr lang="en-US" altLang="zh-CN" sz="2400" dirty="0">
                  <a:solidFill>
                    <a:schemeClr val="tx1">
                      <a:lumMod val="50000"/>
                    </a:schemeClr>
                  </a:solidFill>
                  <a:latin typeface="+mj-ea"/>
                  <a:ea typeface="+mj-ea"/>
                </a:rPr>
                <a:t>1.5 </a:t>
              </a:r>
              <a:r>
                <a:rPr lang="zh-CN" altLang="zh-CN" sz="2400" dirty="0">
                  <a:solidFill>
                    <a:schemeClr val="tx1">
                      <a:lumMod val="50000"/>
                    </a:schemeClr>
                  </a:solidFill>
                  <a:latin typeface="+mj-ea"/>
                  <a:ea typeface="+mj-ea"/>
                </a:rPr>
                <a:t>实训报告</a:t>
              </a:r>
              <a:r>
                <a:rPr lang="zh-CN" altLang="zh-CN" sz="2400" dirty="0" smtClean="0">
                  <a:solidFill>
                    <a:schemeClr val="tx1">
                      <a:lumMod val="50000"/>
                    </a:schemeClr>
                  </a:solidFill>
                  <a:latin typeface="+mj-ea"/>
                  <a:ea typeface="+mj-ea"/>
                </a:rPr>
                <a:t>要求</a:t>
              </a:r>
              <a:r>
                <a:rPr lang="zh-CN" altLang="en-US" sz="2400" dirty="0">
                  <a:solidFill>
                    <a:schemeClr val="tx1">
                      <a:lumMod val="50000"/>
                    </a:schemeClr>
                  </a:solidFill>
                  <a:latin typeface="+mj-ea"/>
                  <a:ea typeface="+mj-ea"/>
                </a:rPr>
                <a:t>及</a:t>
              </a:r>
              <a:r>
                <a:rPr lang="zh-CN" altLang="zh-CN" sz="2400" dirty="0" smtClean="0">
                  <a:solidFill>
                    <a:schemeClr val="tx1">
                      <a:lumMod val="50000"/>
                    </a:schemeClr>
                  </a:solidFill>
                  <a:latin typeface="+mj-ea"/>
                  <a:ea typeface="+mj-ea"/>
                </a:rPr>
                <a:t>考核</a:t>
              </a:r>
              <a:r>
                <a:rPr lang="zh-CN" altLang="zh-CN" sz="2400" dirty="0">
                  <a:solidFill>
                    <a:schemeClr val="tx1">
                      <a:lumMod val="50000"/>
                    </a:schemeClr>
                  </a:solidFill>
                  <a:latin typeface="+mj-ea"/>
                  <a:ea typeface="+mj-ea"/>
                </a:rPr>
                <a:t>标准</a:t>
              </a:r>
            </a:p>
          </p:txBody>
        </p:sp>
      </p:grpSp>
      <p:sp>
        <p:nvSpPr>
          <p:cNvPr id="33" name="TextBox 32"/>
          <p:cNvSpPr txBox="1"/>
          <p:nvPr/>
        </p:nvSpPr>
        <p:spPr>
          <a:xfrm>
            <a:off x="467544" y="692696"/>
            <a:ext cx="5288627" cy="523220"/>
          </a:xfrm>
          <a:prstGeom prst="rect">
            <a:avLst/>
          </a:prstGeom>
          <a:gradFill>
            <a:gsLst>
              <a:gs pos="100000">
                <a:schemeClr val="accent5">
                  <a:lumMod val="60000"/>
                  <a:lumOff val="40000"/>
                </a:schemeClr>
              </a:gs>
              <a:gs pos="100000">
                <a:schemeClr val="accent6">
                  <a:lumMod val="105000"/>
                  <a:satMod val="103000"/>
                  <a:tint val="73000"/>
                </a:schemeClr>
              </a:gs>
              <a:gs pos="100000">
                <a:schemeClr val="accent6">
                  <a:lumMod val="105000"/>
                  <a:satMod val="109000"/>
                  <a:tint val="81000"/>
                </a:schemeClr>
              </a:gs>
            </a:gsLst>
          </a:gradFill>
          <a:ln>
            <a:solidFill>
              <a:schemeClr val="bg1">
                <a:lumMod val="95000"/>
              </a:schemeClr>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none">
            <a:spAutoFit/>
          </a:bodyPr>
          <a:lstStyle/>
          <a:p>
            <a:pPr algn="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smtClean="0">
                <a:latin typeface="微软雅黑" pitchFamily="34" charset="-122"/>
                <a:ea typeface="微软雅黑" pitchFamily="34" charset="-122"/>
              </a:rPr>
              <a:t>3 </a:t>
            </a:r>
            <a:r>
              <a:rPr lang="zh-CN" altLang="en-US" sz="2800" b="1" dirty="0" smtClean="0">
                <a:latin typeface="微软雅黑" pitchFamily="34" charset="-122"/>
                <a:ea typeface="微软雅黑" pitchFamily="34" charset="-122"/>
              </a:rPr>
              <a:t> 点动控制线路的安装接线</a:t>
            </a:r>
            <a:endParaRPr lang="zh-CN" altLang="en-US" sz="2800" b="1" dirty="0">
              <a:latin typeface="微软雅黑" pitchFamily="34" charset="-122"/>
              <a:ea typeface="微软雅黑" pitchFamily="34" charset="-122"/>
            </a:endParaRPr>
          </a:p>
        </p:txBody>
      </p:sp>
    </p:spTree>
    <p:extLst>
      <p:ext uri="{BB962C8B-B14F-4D97-AF65-F5344CB8AC3E}">
        <p14:creationId xmlns:p14="http://schemas.microsoft.com/office/powerpoint/2010/main" val="78476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548284" y="908720"/>
            <a:ext cx="1943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3.3.3 </a:t>
            </a:r>
            <a:r>
              <a:rPr lang="zh-CN" altLang="en-US" sz="2400" b="1" dirty="0" smtClean="0">
                <a:solidFill>
                  <a:schemeClr val="tx2"/>
                </a:solidFill>
                <a:latin typeface="微软雅黑" pitchFamily="34" charset="-122"/>
                <a:ea typeface="微软雅黑" pitchFamily="34" charset="-122"/>
                <a:cs typeface="+mj-cs"/>
              </a:rPr>
              <a:t>电路图</a:t>
            </a:r>
            <a:endParaRPr lang="zh-CN" altLang="en-US" sz="2400" b="1" dirty="0">
              <a:solidFill>
                <a:schemeClr val="tx2"/>
              </a:solidFill>
              <a:latin typeface="微软雅黑" pitchFamily="34" charset="-122"/>
              <a:ea typeface="微软雅黑" pitchFamily="34" charset="-122"/>
              <a:cs typeface="+mj-cs"/>
            </a:endParaRPr>
          </a:p>
        </p:txBody>
      </p:sp>
      <p:sp>
        <p:nvSpPr>
          <p:cNvPr id="14" name="矩形 13"/>
          <p:cNvSpPr/>
          <p:nvPr/>
        </p:nvSpPr>
        <p:spPr>
          <a:xfrm>
            <a:off x="864688" y="179724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072904" y="1628800"/>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定义</a:t>
            </a:r>
            <a:endParaRPr lang="zh-CN" altLang="en-US" sz="2400" dirty="0">
              <a:solidFill>
                <a:srgbClr val="002060"/>
              </a:solidFill>
              <a:latin typeface="微软雅黑" pitchFamily="34" charset="-122"/>
              <a:ea typeface="微软雅黑" pitchFamily="34" charset="-122"/>
            </a:endParaRPr>
          </a:p>
        </p:txBody>
      </p:sp>
      <p:sp>
        <p:nvSpPr>
          <p:cNvPr id="16" name="TextBox 15"/>
          <p:cNvSpPr txBox="1"/>
          <p:nvPr/>
        </p:nvSpPr>
        <p:spPr>
          <a:xfrm>
            <a:off x="712044" y="2252478"/>
            <a:ext cx="7676380" cy="2297552"/>
          </a:xfrm>
          <a:prstGeom prst="rect">
            <a:avLst/>
          </a:prstGeom>
          <a:noFill/>
        </p:spPr>
        <p:txBody>
          <a:bodyPr wrap="square" rtlCol="0">
            <a:spAutoFit/>
          </a:bodyPr>
          <a:lstStyle/>
          <a:p>
            <a:pPr>
              <a:lnSpc>
                <a:spcPts val="3500"/>
              </a:lnSpc>
            </a:pPr>
            <a:r>
              <a:rPr lang="zh-CN" altLang="zh-CN" sz="2400" dirty="0">
                <a:latin typeface="微软雅黑" pitchFamily="34" charset="-122"/>
                <a:ea typeface="微软雅黑" pitchFamily="34" charset="-122"/>
              </a:rPr>
              <a:t>电气控制系统图是由许多电气元件按一定要求连接而成的。为了表达生产机械电气控制系统的结构、原理等设计的示意图，同时也为了便于电气系统的安装、调整、使用和维修，需要将电气控制系统中各电器元件的连接用一定的图形表达出来，这种图就是电气控制系统图。</a:t>
            </a:r>
          </a:p>
        </p:txBody>
      </p:sp>
      <p:sp>
        <p:nvSpPr>
          <p:cNvPr id="10" name="矩形 9"/>
          <p:cNvSpPr/>
          <p:nvPr/>
        </p:nvSpPr>
        <p:spPr>
          <a:xfrm>
            <a:off x="864688" y="494116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072904" y="4779019"/>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种类</a:t>
            </a:r>
            <a:endParaRPr lang="en-US" altLang="zh-CN" sz="2400" dirty="0" smtClean="0">
              <a:solidFill>
                <a:srgbClr val="002060"/>
              </a:solidFill>
              <a:latin typeface="微软雅黑" pitchFamily="34" charset="-122"/>
              <a:ea typeface="微软雅黑" pitchFamily="34" charset="-122"/>
            </a:endParaRPr>
          </a:p>
        </p:txBody>
      </p:sp>
      <p:sp>
        <p:nvSpPr>
          <p:cNvPr id="12" name="TextBox 11"/>
          <p:cNvSpPr txBox="1"/>
          <p:nvPr/>
        </p:nvSpPr>
        <p:spPr>
          <a:xfrm>
            <a:off x="847170" y="5309864"/>
            <a:ext cx="7344816"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电路图、电气元件布置图、电气安装接线图。</a:t>
            </a:r>
            <a:endParaRPr lang="zh-CN" altLang="zh-CN" sz="2400" dirty="0">
              <a:latin typeface="微软雅黑" pitchFamily="34" charset="-122"/>
              <a:ea typeface="微软雅黑" pitchFamily="34" charset="-122"/>
            </a:endParaRPr>
          </a:p>
        </p:txBody>
      </p:sp>
    </p:spTree>
    <p:extLst>
      <p:ext uri="{BB962C8B-B14F-4D97-AF65-F5344CB8AC3E}">
        <p14:creationId xmlns:p14="http://schemas.microsoft.com/office/powerpoint/2010/main" val="2147115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548284" y="908720"/>
            <a:ext cx="1943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3.3.3 </a:t>
            </a:r>
            <a:r>
              <a:rPr lang="zh-CN" altLang="en-US" sz="2400" b="1" dirty="0" smtClean="0">
                <a:solidFill>
                  <a:schemeClr val="tx2"/>
                </a:solidFill>
                <a:latin typeface="微软雅黑" pitchFamily="34" charset="-122"/>
                <a:ea typeface="微软雅黑" pitchFamily="34" charset="-122"/>
                <a:cs typeface="+mj-cs"/>
              </a:rPr>
              <a:t>电路图</a:t>
            </a:r>
            <a:endParaRPr lang="zh-CN" altLang="en-US" sz="2400" b="1" dirty="0">
              <a:solidFill>
                <a:schemeClr val="tx2"/>
              </a:solidFill>
              <a:latin typeface="微软雅黑" pitchFamily="34" charset="-122"/>
              <a:ea typeface="微软雅黑" pitchFamily="34" charset="-122"/>
              <a:cs typeface="+mj-cs"/>
            </a:endParaRPr>
          </a:p>
        </p:txBody>
      </p:sp>
      <p:sp>
        <p:nvSpPr>
          <p:cNvPr id="16" name="TextBox 15"/>
          <p:cNvSpPr txBox="1"/>
          <p:nvPr/>
        </p:nvSpPr>
        <p:spPr>
          <a:xfrm>
            <a:off x="712044" y="2252478"/>
            <a:ext cx="7748388" cy="2297552"/>
          </a:xfrm>
          <a:prstGeom prst="rect">
            <a:avLst/>
          </a:prstGeom>
          <a:noFill/>
        </p:spPr>
        <p:txBody>
          <a:bodyPr wrap="square" rtlCol="0">
            <a:spAutoFit/>
          </a:bodyPr>
          <a:lstStyle/>
          <a:p>
            <a:pPr>
              <a:lnSpc>
                <a:spcPts val="3500"/>
              </a:lnSpc>
            </a:pPr>
            <a:r>
              <a:rPr lang="zh-CN" altLang="zh-CN" sz="2400" dirty="0">
                <a:latin typeface="微软雅黑" pitchFamily="34" charset="-122"/>
                <a:ea typeface="微软雅黑" pitchFamily="34" charset="-122"/>
              </a:rPr>
              <a:t>电气控制系统图是由许多电气元件按一定要求连接而成的。为了表达生产机械电气控制系统的结构、原理等设计的示意图，同时也为了便于电气系统的安装、调整、使用和维修，需要将电气控制系统中各电器元件的连接用一定的图形表达出来，这种图就是电气控制系统图。</a:t>
            </a:r>
          </a:p>
        </p:txBody>
      </p:sp>
      <p:sp>
        <p:nvSpPr>
          <p:cNvPr id="10" name="矩形 9"/>
          <p:cNvSpPr/>
          <p:nvPr/>
        </p:nvSpPr>
        <p:spPr>
          <a:xfrm>
            <a:off x="864688" y="494116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072904" y="4779019"/>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种类</a:t>
            </a:r>
            <a:endParaRPr lang="en-US" altLang="zh-CN" sz="2400" dirty="0" smtClean="0">
              <a:solidFill>
                <a:srgbClr val="002060"/>
              </a:solidFill>
              <a:latin typeface="微软雅黑" pitchFamily="34" charset="-122"/>
              <a:ea typeface="微软雅黑" pitchFamily="34" charset="-122"/>
            </a:endParaRPr>
          </a:p>
        </p:txBody>
      </p:sp>
      <p:sp>
        <p:nvSpPr>
          <p:cNvPr id="12" name="TextBox 11"/>
          <p:cNvSpPr txBox="1"/>
          <p:nvPr/>
        </p:nvSpPr>
        <p:spPr>
          <a:xfrm>
            <a:off x="858782" y="5309865"/>
            <a:ext cx="7344816"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电路图、电气元件布置图、电气安装接线图</a:t>
            </a:r>
            <a:endParaRPr lang="zh-CN" altLang="zh-CN" sz="2400" dirty="0">
              <a:latin typeface="微软雅黑" pitchFamily="34" charset="-122"/>
              <a:ea typeface="微软雅黑" pitchFamily="34" charset="-122"/>
            </a:endParaRPr>
          </a:p>
        </p:txBody>
      </p:sp>
      <p:sp>
        <p:nvSpPr>
          <p:cNvPr id="9" name="TextBox 16"/>
          <p:cNvSpPr txBox="1">
            <a:spLocks noChangeArrowheads="1"/>
          </p:cNvSpPr>
          <p:nvPr/>
        </p:nvSpPr>
        <p:spPr bwMode="auto">
          <a:xfrm>
            <a:off x="744548" y="1628799"/>
            <a:ext cx="2800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457200" indent="-457200">
              <a:buAutoNum type="arabicPeriod"/>
            </a:pPr>
            <a:r>
              <a:rPr lang="zh-CN" altLang="en-US" sz="2400" dirty="0" smtClean="0">
                <a:solidFill>
                  <a:schemeClr val="tx2"/>
                </a:solidFill>
                <a:latin typeface="微软雅黑" pitchFamily="34" charset="-122"/>
                <a:ea typeface="微软雅黑" pitchFamily="34" charset="-122"/>
                <a:cs typeface="+mj-cs"/>
              </a:rPr>
              <a:t>电气控制系统图</a:t>
            </a:r>
            <a:endParaRPr lang="en-US" altLang="zh-CN" sz="2400" dirty="0" smtClean="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1926559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548284" y="908720"/>
            <a:ext cx="1943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3.3.3 </a:t>
            </a:r>
            <a:r>
              <a:rPr lang="zh-CN" altLang="en-US" sz="2400" b="1" dirty="0" smtClean="0">
                <a:solidFill>
                  <a:schemeClr val="tx2"/>
                </a:solidFill>
                <a:latin typeface="微软雅黑" pitchFamily="34" charset="-122"/>
                <a:ea typeface="微软雅黑" pitchFamily="34" charset="-122"/>
                <a:cs typeface="+mj-cs"/>
              </a:rPr>
              <a:t>电路图</a:t>
            </a:r>
            <a:endParaRPr lang="zh-CN" altLang="en-US" sz="2400" b="1" dirty="0">
              <a:solidFill>
                <a:schemeClr val="tx2"/>
              </a:solidFill>
              <a:latin typeface="微软雅黑" pitchFamily="34" charset="-122"/>
              <a:ea typeface="微软雅黑" pitchFamily="34" charset="-122"/>
              <a:cs typeface="+mj-cs"/>
            </a:endParaRPr>
          </a:p>
        </p:txBody>
      </p:sp>
      <p:sp>
        <p:nvSpPr>
          <p:cNvPr id="16" name="TextBox 15"/>
          <p:cNvSpPr txBox="1"/>
          <p:nvPr/>
        </p:nvSpPr>
        <p:spPr>
          <a:xfrm>
            <a:off x="712044" y="2252478"/>
            <a:ext cx="7604372" cy="3785652"/>
          </a:xfrm>
          <a:prstGeom prst="rect">
            <a:avLst/>
          </a:prstGeom>
          <a:noFill/>
        </p:spPr>
        <p:txBody>
          <a:bodyPr wrap="square" rtlCol="0">
            <a:spAutoFit/>
          </a:bodyPr>
          <a:lstStyle/>
          <a:p>
            <a:pPr marL="342900" indent="-342900">
              <a:buClr>
                <a:srgbClr val="0070C0"/>
              </a:buClr>
              <a:buFont typeface="Wingdings" pitchFamily="2" charset="2"/>
              <a:buChar char="ü"/>
            </a:pPr>
            <a:r>
              <a:rPr lang="zh-CN" altLang="zh-CN" sz="2400" dirty="0">
                <a:latin typeface="微软雅黑" pitchFamily="34" charset="-122"/>
                <a:ea typeface="微软雅黑" pitchFamily="34" charset="-122"/>
              </a:rPr>
              <a:t>电路图用于表达电路设备电气控制系统的组成部分和连接关系</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a:buClr>
                <a:srgbClr val="0070C0"/>
              </a:buClr>
              <a:buFont typeface="Wingdings" pitchFamily="2" charset="2"/>
              <a:buChar char="ü"/>
            </a:pPr>
            <a:r>
              <a:rPr lang="zh-CN" altLang="en-US" sz="2400" dirty="0" smtClean="0">
                <a:latin typeface="微软雅黑" pitchFamily="34" charset="-122"/>
                <a:ea typeface="微软雅黑" pitchFamily="34" charset="-122"/>
              </a:rPr>
              <a:t>一般分为主电路和辅助电路两部分</a:t>
            </a:r>
            <a:endParaRPr lang="en-US" altLang="zh-CN" sz="2400" dirty="0" smtClean="0">
              <a:latin typeface="微软雅黑" pitchFamily="34" charset="-122"/>
              <a:ea typeface="微软雅黑" pitchFamily="34" charset="-122"/>
            </a:endParaRPr>
          </a:p>
          <a:p>
            <a:pPr marL="342900" indent="-342900">
              <a:buClr>
                <a:srgbClr val="0070C0"/>
              </a:buClr>
              <a:buFont typeface="Wingdings" pitchFamily="2" charset="2"/>
              <a:buChar char="ü"/>
            </a:pPr>
            <a:r>
              <a:rPr lang="zh-CN" altLang="en-US" sz="2400" dirty="0" smtClean="0">
                <a:latin typeface="微软雅黑" pitchFamily="34" charset="-122"/>
                <a:ea typeface="微软雅黑" pitchFamily="34" charset="-122"/>
              </a:rPr>
              <a:t>主电路是电气控制线路中大电流通过的部分，包括从电源到电机之间相连的电器元件，一般由组合开关、主熔断器、接触器主触点、热继电器的热元件和电动机等组成。</a:t>
            </a:r>
            <a:endParaRPr lang="en-US" altLang="zh-CN" sz="2400" dirty="0" smtClean="0">
              <a:latin typeface="微软雅黑" pitchFamily="34" charset="-122"/>
              <a:ea typeface="微软雅黑" pitchFamily="34" charset="-122"/>
            </a:endParaRPr>
          </a:p>
          <a:p>
            <a:pPr marL="342900" indent="-342900">
              <a:buClr>
                <a:srgbClr val="0070C0"/>
              </a:buClr>
              <a:buFont typeface="Wingdings" pitchFamily="2" charset="2"/>
              <a:buChar char="ü"/>
            </a:pPr>
            <a:r>
              <a:rPr lang="zh-CN" altLang="en-US" sz="2400" dirty="0" smtClean="0">
                <a:latin typeface="微软雅黑" pitchFamily="34" charset="-122"/>
                <a:ea typeface="微软雅黑" pitchFamily="34" charset="-122"/>
              </a:rPr>
              <a:t>辅助电路是控制线路中除主电路以外的电路，其流过的电流比较小。辅助电路包括控制电路、照明电路、信号电路和保护电路。</a:t>
            </a:r>
            <a:endParaRPr lang="zh-CN" altLang="zh-CN" sz="2400" dirty="0">
              <a:latin typeface="微软雅黑" pitchFamily="34" charset="-122"/>
              <a:ea typeface="微软雅黑" pitchFamily="34" charset="-122"/>
            </a:endParaRPr>
          </a:p>
        </p:txBody>
      </p:sp>
      <p:sp>
        <p:nvSpPr>
          <p:cNvPr id="9" name="TextBox 16"/>
          <p:cNvSpPr txBox="1">
            <a:spLocks noChangeArrowheads="1"/>
          </p:cNvSpPr>
          <p:nvPr/>
        </p:nvSpPr>
        <p:spPr bwMode="auto">
          <a:xfrm>
            <a:off x="744548" y="1628799"/>
            <a:ext cx="206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电气</a:t>
            </a:r>
            <a:r>
              <a:rPr lang="zh-CN" altLang="en-US" sz="2400" dirty="0">
                <a:solidFill>
                  <a:schemeClr val="tx2"/>
                </a:solidFill>
                <a:latin typeface="微软雅黑" pitchFamily="34" charset="-122"/>
                <a:ea typeface="微软雅黑" pitchFamily="34" charset="-122"/>
                <a:cs typeface="+mj-cs"/>
              </a:rPr>
              <a:t>原理</a:t>
            </a:r>
            <a:r>
              <a:rPr lang="zh-CN" altLang="en-US" sz="2400" dirty="0" smtClean="0">
                <a:solidFill>
                  <a:schemeClr val="tx2"/>
                </a:solidFill>
                <a:latin typeface="微软雅黑" pitchFamily="34" charset="-122"/>
                <a:ea typeface="微软雅黑" pitchFamily="34" charset="-122"/>
                <a:cs typeface="+mj-cs"/>
              </a:rPr>
              <a:t>图</a:t>
            </a:r>
            <a:endParaRPr lang="en-US" altLang="zh-CN" sz="2400" dirty="0" smtClean="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1337775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62218" y="836712"/>
            <a:ext cx="206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电气</a:t>
            </a:r>
            <a:r>
              <a:rPr lang="zh-CN" altLang="en-US" sz="2400" dirty="0">
                <a:solidFill>
                  <a:schemeClr val="tx2"/>
                </a:solidFill>
                <a:latin typeface="微软雅黑" pitchFamily="34" charset="-122"/>
                <a:ea typeface="微软雅黑" pitchFamily="34" charset="-122"/>
                <a:cs typeface="+mj-cs"/>
              </a:rPr>
              <a:t>原理</a:t>
            </a:r>
            <a:r>
              <a:rPr lang="zh-CN" altLang="en-US" sz="2400" dirty="0" smtClean="0">
                <a:solidFill>
                  <a:schemeClr val="tx2"/>
                </a:solidFill>
                <a:latin typeface="微软雅黑" pitchFamily="34" charset="-122"/>
                <a:ea typeface="微软雅黑" pitchFamily="34" charset="-122"/>
                <a:cs typeface="+mj-cs"/>
              </a:rPr>
              <a:t>图</a:t>
            </a:r>
            <a:endParaRPr lang="en-US" altLang="zh-CN" sz="2400" dirty="0" smtClean="0">
              <a:solidFill>
                <a:schemeClr val="tx2"/>
              </a:solidFill>
              <a:latin typeface="微软雅黑" pitchFamily="34" charset="-122"/>
              <a:ea typeface="微软雅黑" pitchFamily="34" charset="-122"/>
              <a:cs typeface="+mj-cs"/>
            </a:endParaRPr>
          </a:p>
        </p:txBody>
      </p:sp>
      <p:sp>
        <p:nvSpPr>
          <p:cNvPr id="5" name="矩形 4"/>
          <p:cNvSpPr/>
          <p:nvPr/>
        </p:nvSpPr>
        <p:spPr>
          <a:xfrm>
            <a:off x="853076" y="1556792"/>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6" name="TextBox 5"/>
          <p:cNvSpPr txBox="1"/>
          <p:nvPr/>
        </p:nvSpPr>
        <p:spPr>
          <a:xfrm>
            <a:off x="1060670" y="1397967"/>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绘制原理图的原则</a:t>
            </a:r>
            <a:endParaRPr lang="en-US" altLang="zh-CN" sz="2400" dirty="0" smtClean="0">
              <a:solidFill>
                <a:srgbClr val="002060"/>
              </a:solidFill>
              <a:latin typeface="微软雅黑" pitchFamily="34" charset="-122"/>
              <a:ea typeface="微软雅黑" pitchFamily="34" charset="-122"/>
            </a:endParaRPr>
          </a:p>
        </p:txBody>
      </p:sp>
      <p:sp>
        <p:nvSpPr>
          <p:cNvPr id="2" name="矩形 1"/>
          <p:cNvSpPr/>
          <p:nvPr/>
        </p:nvSpPr>
        <p:spPr>
          <a:xfrm>
            <a:off x="548284" y="1859632"/>
            <a:ext cx="7480100" cy="4289123"/>
          </a:xfrm>
          <a:prstGeom prst="rect">
            <a:avLst/>
          </a:prstGeom>
        </p:spPr>
        <p:txBody>
          <a:bodyPr wrap="square">
            <a:spAutoFit/>
          </a:bodyPr>
          <a:lstStyle/>
          <a:p>
            <a:pPr>
              <a:lnSpc>
                <a:spcPts val="30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a:t>
            </a:r>
            <a:r>
              <a:rPr lang="zh-CN" altLang="zh-CN" sz="2000" dirty="0" smtClean="0">
                <a:latin typeface="微软雅黑" pitchFamily="34" charset="-122"/>
                <a:ea typeface="微软雅黑" pitchFamily="34" charset="-122"/>
              </a:rPr>
              <a:t>）按</a:t>
            </a:r>
            <a:r>
              <a:rPr lang="zh-CN" altLang="zh-CN" sz="2000" dirty="0">
                <a:latin typeface="微软雅黑" pitchFamily="34" charset="-122"/>
                <a:ea typeface="微软雅黑" pitchFamily="34" charset="-122"/>
              </a:rPr>
              <a:t>所规定的图形符号、文字符号和回路标号进行绘制。</a:t>
            </a:r>
          </a:p>
          <a:p>
            <a:pPr>
              <a:lnSpc>
                <a:spcPts val="30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2</a:t>
            </a:r>
            <a:r>
              <a:rPr lang="zh-CN" altLang="zh-CN" sz="2000" dirty="0" smtClean="0">
                <a:latin typeface="微软雅黑" pitchFamily="34" charset="-122"/>
                <a:ea typeface="微软雅黑" pitchFamily="34" charset="-122"/>
              </a:rPr>
              <a:t>）各</a:t>
            </a:r>
            <a:r>
              <a:rPr lang="zh-CN" altLang="zh-CN" sz="2000" dirty="0">
                <a:latin typeface="微软雅黑" pitchFamily="34" charset="-122"/>
                <a:ea typeface="微软雅黑" pitchFamily="34" charset="-122"/>
              </a:rPr>
              <a:t>电路元件采用平行展开画法，但同一电器的各元件采用同一文字符号标明。</a:t>
            </a:r>
          </a:p>
          <a:p>
            <a:pPr>
              <a:lnSpc>
                <a:spcPts val="30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zh-CN" sz="2000" dirty="0">
                <a:latin typeface="微软雅黑" pitchFamily="34" charset="-122"/>
                <a:ea typeface="微软雅黑" pitchFamily="34" charset="-122"/>
              </a:rPr>
              <a:t>）所有电路元件的图形符号，均按电器未接通电源和没有受外力作用时的状态绘制</a:t>
            </a:r>
            <a:r>
              <a:rPr lang="zh-CN" altLang="zh-CN"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a:lnSpc>
                <a:spcPts val="3000"/>
              </a:lnSpc>
            </a:pPr>
            <a:r>
              <a:rPr lang="zh-CN" altLang="zh-CN"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4</a:t>
            </a:r>
            <a:r>
              <a:rPr lang="zh-CN" altLang="zh-CN" sz="2000" dirty="0">
                <a:latin typeface="微软雅黑" pitchFamily="34" charset="-122"/>
                <a:ea typeface="微软雅黑" pitchFamily="34" charset="-122"/>
              </a:rPr>
              <a:t>）在原理图中的导线连接点均用小圆圈或黑圆点表示。</a:t>
            </a:r>
          </a:p>
          <a:p>
            <a:pPr>
              <a:lnSpc>
                <a:spcPts val="30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5</a:t>
            </a:r>
            <a:r>
              <a:rPr lang="zh-CN" altLang="zh-CN" sz="2000" dirty="0">
                <a:latin typeface="微软雅黑" pitchFamily="34" charset="-122"/>
                <a:ea typeface="微软雅黑" pitchFamily="34" charset="-122"/>
              </a:rPr>
              <a:t>）在原理图上方将图分成若干图区，并标明该区电路的用途与作用；在继电器、接触器线圈下方列有触点表以说明线圈和触点的从属关系。</a:t>
            </a:r>
          </a:p>
          <a:p>
            <a:pPr>
              <a:lnSpc>
                <a:spcPts val="30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6</a:t>
            </a:r>
            <a:r>
              <a:rPr lang="zh-CN" altLang="zh-CN" sz="2000" dirty="0">
                <a:latin typeface="微软雅黑" pitchFamily="34" charset="-122"/>
                <a:ea typeface="微软雅黑" pitchFamily="34" charset="-122"/>
              </a:rPr>
              <a:t>）电气控制电路原理图的全部电动机、电器元件的型号、文字符号、用途、数量、额定技术数据，均应填写在元器件明细表内。</a:t>
            </a:r>
          </a:p>
        </p:txBody>
      </p:sp>
    </p:spTree>
    <p:extLst>
      <p:ext uri="{BB962C8B-B14F-4D97-AF65-F5344CB8AC3E}">
        <p14:creationId xmlns:p14="http://schemas.microsoft.com/office/powerpoint/2010/main" val="3820564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62218" y="836712"/>
            <a:ext cx="206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电气</a:t>
            </a:r>
            <a:r>
              <a:rPr lang="zh-CN" altLang="en-US" sz="2400" dirty="0">
                <a:solidFill>
                  <a:schemeClr val="tx2"/>
                </a:solidFill>
                <a:latin typeface="微软雅黑" pitchFamily="34" charset="-122"/>
                <a:ea typeface="微软雅黑" pitchFamily="34" charset="-122"/>
                <a:cs typeface="+mj-cs"/>
              </a:rPr>
              <a:t>原理</a:t>
            </a:r>
            <a:r>
              <a:rPr lang="zh-CN" altLang="en-US" sz="2400" dirty="0" smtClean="0">
                <a:solidFill>
                  <a:schemeClr val="tx2"/>
                </a:solidFill>
                <a:latin typeface="微软雅黑" pitchFamily="34" charset="-122"/>
                <a:ea typeface="微软雅黑" pitchFamily="34" charset="-122"/>
                <a:cs typeface="+mj-cs"/>
              </a:rPr>
              <a:t>图</a:t>
            </a:r>
            <a:endParaRPr lang="en-US" altLang="zh-CN" sz="2400" dirty="0" smtClean="0">
              <a:solidFill>
                <a:schemeClr val="tx2"/>
              </a:solidFill>
              <a:latin typeface="微软雅黑" pitchFamily="34" charset="-122"/>
              <a:ea typeface="微软雅黑" pitchFamily="34" charset="-122"/>
              <a:cs typeface="+mj-cs"/>
            </a:endParaRPr>
          </a:p>
        </p:txBody>
      </p:sp>
      <p:pic>
        <p:nvPicPr>
          <p:cNvPr id="7" name="图片 6"/>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6480720" cy="4487565"/>
          </a:xfrm>
          <a:prstGeom prst="rect">
            <a:avLst/>
          </a:prstGeom>
          <a:noFill/>
          <a:ln>
            <a:noFill/>
          </a:ln>
        </p:spPr>
      </p:pic>
    </p:spTree>
    <p:extLst>
      <p:ext uri="{BB962C8B-B14F-4D97-AF65-F5344CB8AC3E}">
        <p14:creationId xmlns:p14="http://schemas.microsoft.com/office/powerpoint/2010/main" val="2677647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3772" y="1484784"/>
            <a:ext cx="7344816" cy="461665"/>
          </a:xfrm>
          <a:prstGeom prst="rect">
            <a:avLst/>
          </a:prstGeom>
          <a:noFill/>
        </p:spPr>
        <p:txBody>
          <a:bodyPr wrap="square" rtlCol="0">
            <a:spAutoFit/>
          </a:bodyPr>
          <a:lstStyle/>
          <a:p>
            <a:r>
              <a:rPr lang="zh-CN" altLang="zh-CN" sz="2400" dirty="0">
                <a:latin typeface="微软雅黑" pitchFamily="34" charset="-122"/>
                <a:ea typeface="微软雅黑" pitchFamily="34" charset="-122"/>
              </a:rPr>
              <a:t>电气元件布置图详细绘制出电气设备零件的安装位置</a:t>
            </a:r>
            <a:r>
              <a:rPr lang="zh-CN" altLang="zh-CN" sz="2400" dirty="0" smtClean="0">
                <a:latin typeface="微软雅黑" pitchFamily="34" charset="-122"/>
                <a:ea typeface="微软雅黑" pitchFamily="34" charset="-122"/>
              </a:rPr>
              <a:t>。</a:t>
            </a:r>
            <a:endParaRPr lang="zh-CN" altLang="zh-CN" sz="2400" dirty="0">
              <a:latin typeface="微软雅黑" pitchFamily="34" charset="-122"/>
              <a:ea typeface="微软雅黑" pitchFamily="34" charset="-122"/>
            </a:endParaRPr>
          </a:p>
        </p:txBody>
      </p:sp>
      <p:sp>
        <p:nvSpPr>
          <p:cNvPr id="9" name="TextBox 16"/>
          <p:cNvSpPr txBox="1">
            <a:spLocks noChangeArrowheads="1"/>
          </p:cNvSpPr>
          <p:nvPr/>
        </p:nvSpPr>
        <p:spPr bwMode="auto">
          <a:xfrm>
            <a:off x="763772" y="764704"/>
            <a:ext cx="2685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3. </a:t>
            </a:r>
            <a:r>
              <a:rPr lang="zh-CN" altLang="en-US" sz="2400" dirty="0" smtClean="0">
                <a:solidFill>
                  <a:schemeClr val="tx2"/>
                </a:solidFill>
                <a:latin typeface="微软雅黑" pitchFamily="34" charset="-122"/>
                <a:ea typeface="微软雅黑" pitchFamily="34" charset="-122"/>
                <a:cs typeface="+mj-cs"/>
              </a:rPr>
              <a:t>电气元件布置图</a:t>
            </a:r>
            <a:endParaRPr lang="en-US" altLang="zh-CN" sz="2400" dirty="0" smtClean="0">
              <a:solidFill>
                <a:schemeClr val="tx2"/>
              </a:solidFill>
              <a:latin typeface="微软雅黑" pitchFamily="34" charset="-122"/>
              <a:ea typeface="微软雅黑" pitchFamily="34" charset="-122"/>
              <a:cs typeface="+mj-cs"/>
            </a:endParaRP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2478060" y="2204864"/>
            <a:ext cx="3916240" cy="3904927"/>
          </a:xfrm>
          <a:prstGeom prst="rect">
            <a:avLst/>
          </a:prstGeom>
          <a:noFill/>
          <a:ln>
            <a:noFill/>
          </a:ln>
        </p:spPr>
      </p:pic>
    </p:spTree>
    <p:extLst>
      <p:ext uri="{BB962C8B-B14F-4D97-AF65-F5344CB8AC3E}">
        <p14:creationId xmlns:p14="http://schemas.microsoft.com/office/powerpoint/2010/main" val="4044744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10682" y="1484784"/>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6" name="TextBox 5"/>
          <p:cNvSpPr txBox="1"/>
          <p:nvPr/>
        </p:nvSpPr>
        <p:spPr>
          <a:xfrm>
            <a:off x="1115616" y="1325959"/>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绘制电气元件布置图的原则</a:t>
            </a:r>
            <a:endParaRPr lang="en-US" altLang="zh-CN" sz="2400" dirty="0" smtClean="0">
              <a:solidFill>
                <a:srgbClr val="002060"/>
              </a:solidFill>
              <a:latin typeface="微软雅黑" pitchFamily="34" charset="-122"/>
              <a:ea typeface="微软雅黑" pitchFamily="34" charset="-122"/>
            </a:endParaRPr>
          </a:p>
        </p:txBody>
      </p:sp>
      <p:sp>
        <p:nvSpPr>
          <p:cNvPr id="2" name="矩形 1"/>
          <p:cNvSpPr/>
          <p:nvPr/>
        </p:nvSpPr>
        <p:spPr>
          <a:xfrm>
            <a:off x="539552" y="2132856"/>
            <a:ext cx="7840140" cy="3816429"/>
          </a:xfrm>
          <a:prstGeom prst="rect">
            <a:avLst/>
          </a:prstGeom>
        </p:spPr>
        <p:txBody>
          <a:bodyPr wrap="square">
            <a:spAutoFit/>
          </a:bodyPr>
          <a:lstStyle/>
          <a:p>
            <a:r>
              <a:rPr lang="zh-CN" altLang="zh-CN" sz="2200" dirty="0">
                <a:latin typeface="微软雅黑" pitchFamily="34" charset="-122"/>
                <a:ea typeface="微软雅黑" pitchFamily="34" charset="-122"/>
              </a:rPr>
              <a:t>（</a:t>
            </a:r>
            <a:r>
              <a:rPr lang="en-US" altLang="zh-CN" sz="2200" dirty="0">
                <a:latin typeface="微软雅黑" pitchFamily="34" charset="-122"/>
                <a:ea typeface="微软雅黑" pitchFamily="34" charset="-122"/>
              </a:rPr>
              <a:t>1</a:t>
            </a:r>
            <a:r>
              <a:rPr lang="zh-CN" altLang="zh-CN" sz="2200" dirty="0" smtClean="0">
                <a:latin typeface="微软雅黑" pitchFamily="34" charset="-122"/>
                <a:ea typeface="微软雅黑" pitchFamily="34" charset="-122"/>
              </a:rPr>
              <a:t>）</a:t>
            </a:r>
            <a:r>
              <a:rPr lang="zh-CN" altLang="en-US" sz="2200" dirty="0" smtClean="0">
                <a:latin typeface="微软雅黑" pitchFamily="34" charset="-122"/>
                <a:ea typeface="微软雅黑" pitchFamily="34" charset="-122"/>
              </a:rPr>
              <a:t>必须遵循相关国家标准设计和绘制电器元件布置图</a:t>
            </a:r>
            <a:endParaRPr lang="en-US" altLang="zh-CN" sz="2200" dirty="0" smtClean="0">
              <a:latin typeface="微软雅黑" pitchFamily="34" charset="-122"/>
              <a:ea typeface="微软雅黑" pitchFamily="34" charset="-122"/>
            </a:endParaRPr>
          </a:p>
          <a:p>
            <a:r>
              <a:rPr lang="zh-CN" altLang="zh-CN" sz="2200" dirty="0" smtClean="0">
                <a:latin typeface="微软雅黑" pitchFamily="34" charset="-122"/>
                <a:ea typeface="微软雅黑" pitchFamily="34" charset="-122"/>
              </a:rPr>
              <a:t>（</a:t>
            </a:r>
            <a:r>
              <a:rPr lang="en-US" altLang="zh-CN" sz="2200" dirty="0">
                <a:latin typeface="微软雅黑" pitchFamily="34" charset="-122"/>
                <a:ea typeface="微软雅黑" pitchFamily="34" charset="-122"/>
              </a:rPr>
              <a:t>2</a:t>
            </a:r>
            <a:r>
              <a:rPr lang="zh-CN" altLang="zh-CN" sz="2200" dirty="0" smtClean="0">
                <a:latin typeface="微软雅黑" pitchFamily="34" charset="-122"/>
                <a:ea typeface="微软雅黑" pitchFamily="34" charset="-122"/>
              </a:rPr>
              <a:t>）</a:t>
            </a:r>
            <a:r>
              <a:rPr lang="zh-CN" altLang="en-US" sz="2200" dirty="0" smtClean="0">
                <a:latin typeface="微软雅黑" pitchFamily="34" charset="-122"/>
                <a:ea typeface="微软雅黑" pitchFamily="34" charset="-122"/>
              </a:rPr>
              <a:t>相同类型的电器元件布置时，应把体积较大和较重的安装在控制柜或面板的下方</a:t>
            </a:r>
            <a:endParaRPr lang="en-US" altLang="zh-CN" sz="2200" dirty="0" smtClean="0">
              <a:latin typeface="微软雅黑" pitchFamily="34" charset="-122"/>
              <a:ea typeface="微软雅黑" pitchFamily="34" charset="-122"/>
            </a:endParaRPr>
          </a:p>
          <a:p>
            <a:r>
              <a:rPr lang="zh-CN" altLang="zh-CN" sz="2200" dirty="0" smtClean="0">
                <a:latin typeface="微软雅黑" pitchFamily="34" charset="-122"/>
                <a:ea typeface="微软雅黑" pitchFamily="34" charset="-122"/>
              </a:rPr>
              <a:t>（</a:t>
            </a:r>
            <a:r>
              <a:rPr lang="en-US" altLang="zh-CN" sz="2200" dirty="0">
                <a:latin typeface="微软雅黑" pitchFamily="34" charset="-122"/>
                <a:ea typeface="微软雅黑" pitchFamily="34" charset="-122"/>
              </a:rPr>
              <a:t>3</a:t>
            </a:r>
            <a:r>
              <a:rPr lang="zh-CN" altLang="zh-CN" sz="2200" dirty="0" smtClean="0">
                <a:latin typeface="微软雅黑" pitchFamily="34" charset="-122"/>
                <a:ea typeface="微软雅黑" pitchFamily="34" charset="-122"/>
              </a:rPr>
              <a:t>）</a:t>
            </a:r>
            <a:r>
              <a:rPr lang="zh-CN" altLang="en-US" sz="2200" dirty="0" smtClean="0">
                <a:latin typeface="微软雅黑" pitchFamily="34" charset="-122"/>
                <a:ea typeface="微软雅黑" pitchFamily="34" charset="-122"/>
              </a:rPr>
              <a:t>发热的元器件应该安装在控制柜或面板的上方或后方，但热继电器一般安装在接触器的下面</a:t>
            </a:r>
            <a:endParaRPr lang="en-US" altLang="zh-CN" sz="2200" dirty="0" smtClean="0">
              <a:latin typeface="微软雅黑" pitchFamily="34" charset="-122"/>
              <a:ea typeface="微软雅黑" pitchFamily="34" charset="-122"/>
            </a:endParaRPr>
          </a:p>
          <a:p>
            <a:r>
              <a:rPr lang="zh-CN" altLang="zh-CN" sz="2200" dirty="0" smtClean="0">
                <a:latin typeface="微软雅黑" pitchFamily="34" charset="-122"/>
                <a:ea typeface="微软雅黑" pitchFamily="34" charset="-122"/>
              </a:rPr>
              <a:t>（</a:t>
            </a:r>
            <a:r>
              <a:rPr lang="en-US" altLang="zh-CN" sz="2200" dirty="0">
                <a:latin typeface="微软雅黑" pitchFamily="34" charset="-122"/>
                <a:ea typeface="微软雅黑" pitchFamily="34" charset="-122"/>
              </a:rPr>
              <a:t>4</a:t>
            </a:r>
            <a:r>
              <a:rPr lang="zh-CN" altLang="zh-CN" sz="2200" dirty="0" smtClean="0">
                <a:latin typeface="微软雅黑" pitchFamily="34" charset="-122"/>
                <a:ea typeface="微软雅黑" pitchFamily="34" charset="-122"/>
              </a:rPr>
              <a:t>）</a:t>
            </a:r>
            <a:r>
              <a:rPr lang="zh-CN" altLang="en-US" sz="2200" dirty="0" smtClean="0">
                <a:latin typeface="微软雅黑" pitchFamily="34" charset="-122"/>
                <a:ea typeface="微软雅黑" pitchFamily="34" charset="-122"/>
              </a:rPr>
              <a:t>需要经常维护、整定和检修的电器元件、操作开关、监视仪器仪表，其安装位置应高低适宜，以便工作人员操作。</a:t>
            </a:r>
            <a:endParaRPr lang="en-US" altLang="zh-CN" sz="2200" dirty="0" smtClean="0">
              <a:latin typeface="微软雅黑" pitchFamily="34" charset="-122"/>
              <a:ea typeface="微软雅黑" pitchFamily="34" charset="-122"/>
            </a:endParaRPr>
          </a:p>
          <a:p>
            <a:r>
              <a:rPr lang="zh-CN" altLang="zh-CN" sz="2200" dirty="0" smtClean="0">
                <a:latin typeface="微软雅黑" pitchFamily="34" charset="-122"/>
                <a:ea typeface="微软雅黑" pitchFamily="34" charset="-122"/>
              </a:rPr>
              <a:t>（</a:t>
            </a:r>
            <a:r>
              <a:rPr lang="en-US" altLang="zh-CN" sz="2200" dirty="0">
                <a:latin typeface="微软雅黑" pitchFamily="34" charset="-122"/>
                <a:ea typeface="微软雅黑" pitchFamily="34" charset="-122"/>
              </a:rPr>
              <a:t>5</a:t>
            </a:r>
            <a:r>
              <a:rPr lang="zh-CN" altLang="zh-CN" sz="2200" dirty="0" smtClean="0">
                <a:latin typeface="微软雅黑" pitchFamily="34" charset="-122"/>
                <a:ea typeface="微软雅黑" pitchFamily="34" charset="-122"/>
              </a:rPr>
              <a:t>）</a:t>
            </a:r>
            <a:r>
              <a:rPr lang="zh-CN" altLang="en-US" sz="2200" dirty="0" smtClean="0">
                <a:latin typeface="微软雅黑" pitchFamily="34" charset="-122"/>
                <a:ea typeface="微软雅黑" pitchFamily="34" charset="-122"/>
              </a:rPr>
              <a:t>强电、弱电应该分开走线，注意屏蔽层的连接，防止干扰的窜入</a:t>
            </a:r>
            <a:endParaRPr lang="en-US" altLang="zh-CN" sz="2200" dirty="0" smtClean="0">
              <a:latin typeface="微软雅黑" pitchFamily="34" charset="-122"/>
              <a:ea typeface="微软雅黑" pitchFamily="34" charset="-122"/>
            </a:endParaRPr>
          </a:p>
          <a:p>
            <a:r>
              <a:rPr lang="zh-CN" altLang="en-US" sz="2200" dirty="0" smtClean="0">
                <a:latin typeface="微软雅黑" pitchFamily="34" charset="-122"/>
                <a:ea typeface="微软雅黑" pitchFamily="34" charset="-122"/>
              </a:rPr>
              <a:t>（</a:t>
            </a:r>
            <a:r>
              <a:rPr lang="en-US" altLang="zh-CN" sz="2200" dirty="0" smtClean="0">
                <a:latin typeface="微软雅黑" pitchFamily="34" charset="-122"/>
                <a:ea typeface="微软雅黑" pitchFamily="34" charset="-122"/>
              </a:rPr>
              <a:t>6</a:t>
            </a:r>
            <a:r>
              <a:rPr lang="zh-CN" altLang="en-US" sz="2200" dirty="0" smtClean="0">
                <a:latin typeface="微软雅黑" pitchFamily="34" charset="-122"/>
                <a:ea typeface="微软雅黑" pitchFamily="34" charset="-122"/>
              </a:rPr>
              <a:t>）电器元器件的布置应考虑安装间隙，应尽可能做到整齐、美观。</a:t>
            </a:r>
            <a:endParaRPr lang="zh-CN" altLang="zh-CN" sz="2200" dirty="0">
              <a:latin typeface="微软雅黑" pitchFamily="34" charset="-122"/>
              <a:ea typeface="微软雅黑" pitchFamily="34" charset="-122"/>
            </a:endParaRPr>
          </a:p>
        </p:txBody>
      </p:sp>
      <p:sp>
        <p:nvSpPr>
          <p:cNvPr id="7" name="TextBox 16"/>
          <p:cNvSpPr txBox="1">
            <a:spLocks noChangeArrowheads="1"/>
          </p:cNvSpPr>
          <p:nvPr/>
        </p:nvSpPr>
        <p:spPr bwMode="auto">
          <a:xfrm>
            <a:off x="763772" y="764704"/>
            <a:ext cx="2685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3. </a:t>
            </a:r>
            <a:r>
              <a:rPr lang="zh-CN" altLang="en-US" sz="2400" dirty="0" smtClean="0">
                <a:solidFill>
                  <a:schemeClr val="tx2"/>
                </a:solidFill>
                <a:latin typeface="微软雅黑" pitchFamily="34" charset="-122"/>
                <a:ea typeface="微软雅黑" pitchFamily="34" charset="-122"/>
                <a:cs typeface="+mj-cs"/>
              </a:rPr>
              <a:t>电气元件布置图</a:t>
            </a:r>
            <a:endParaRPr lang="en-US" altLang="zh-CN" sz="2400" dirty="0" smtClean="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1710383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3772" y="1276053"/>
            <a:ext cx="7344816" cy="1135054"/>
          </a:xfrm>
          <a:prstGeom prst="rect">
            <a:avLst/>
          </a:prstGeom>
          <a:noFill/>
        </p:spPr>
        <p:txBody>
          <a:bodyPr wrap="square" rtlCol="0">
            <a:spAutoFit/>
          </a:bodyPr>
          <a:lstStyle/>
          <a:p>
            <a:pPr>
              <a:lnSpc>
                <a:spcPct val="150000"/>
              </a:lnSpc>
            </a:pPr>
            <a:r>
              <a:rPr lang="zh-CN" altLang="zh-CN" sz="2400" dirty="0">
                <a:latin typeface="微软雅黑" pitchFamily="34" charset="-122"/>
                <a:ea typeface="微软雅黑" pitchFamily="34" charset="-122"/>
              </a:rPr>
              <a:t>用规定的图形符号，按各电气元件相对位置绘制的实际接线图叫电气安装</a:t>
            </a:r>
            <a:r>
              <a:rPr lang="zh-CN" altLang="zh-CN" sz="2400" dirty="0" smtClean="0">
                <a:latin typeface="微软雅黑" pitchFamily="34" charset="-122"/>
                <a:ea typeface="微软雅黑" pitchFamily="34" charset="-122"/>
              </a:rPr>
              <a:t>接线图。</a:t>
            </a:r>
            <a:endParaRPr lang="zh-CN" altLang="zh-CN" sz="2400" dirty="0">
              <a:latin typeface="微软雅黑" pitchFamily="34" charset="-122"/>
              <a:ea typeface="微软雅黑" pitchFamily="34" charset="-122"/>
            </a:endParaRPr>
          </a:p>
        </p:txBody>
      </p:sp>
      <p:sp>
        <p:nvSpPr>
          <p:cNvPr id="9" name="TextBox 16"/>
          <p:cNvSpPr txBox="1">
            <a:spLocks noChangeArrowheads="1"/>
          </p:cNvSpPr>
          <p:nvPr/>
        </p:nvSpPr>
        <p:spPr bwMode="auto">
          <a:xfrm>
            <a:off x="763772" y="764704"/>
            <a:ext cx="2685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4. </a:t>
            </a:r>
            <a:r>
              <a:rPr lang="zh-CN" altLang="en-US" sz="2400" dirty="0" smtClean="0">
                <a:solidFill>
                  <a:schemeClr val="tx2"/>
                </a:solidFill>
                <a:latin typeface="微软雅黑" pitchFamily="34" charset="-122"/>
                <a:ea typeface="微软雅黑" pitchFamily="34" charset="-122"/>
                <a:cs typeface="+mj-cs"/>
              </a:rPr>
              <a:t>电气安装接线图</a:t>
            </a:r>
            <a:endParaRPr lang="en-US" altLang="zh-CN" sz="2400" dirty="0" smtClean="0">
              <a:solidFill>
                <a:schemeClr val="tx2"/>
              </a:solidFill>
              <a:latin typeface="微软雅黑" pitchFamily="34" charset="-122"/>
              <a:ea typeface="微软雅黑" pitchFamily="34" charset="-122"/>
              <a:cs typeface="+mj-cs"/>
            </a:endParaRP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636912"/>
            <a:ext cx="3456384" cy="3538174"/>
          </a:xfrm>
          <a:prstGeom prst="rect">
            <a:avLst/>
          </a:prstGeom>
          <a:noFill/>
          <a:ln>
            <a:noFill/>
          </a:ln>
        </p:spPr>
      </p:pic>
    </p:spTree>
    <p:extLst>
      <p:ext uri="{BB962C8B-B14F-4D97-AF65-F5344CB8AC3E}">
        <p14:creationId xmlns:p14="http://schemas.microsoft.com/office/powerpoint/2010/main" val="3362741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10682" y="1484784"/>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6" name="TextBox 5"/>
          <p:cNvSpPr txBox="1"/>
          <p:nvPr/>
        </p:nvSpPr>
        <p:spPr>
          <a:xfrm>
            <a:off x="1060670" y="1325959"/>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绘制电气安装接线图的原则</a:t>
            </a:r>
            <a:endParaRPr lang="en-US" altLang="zh-CN" sz="2400" dirty="0" smtClean="0">
              <a:solidFill>
                <a:srgbClr val="002060"/>
              </a:solidFill>
              <a:latin typeface="微软雅黑" pitchFamily="34" charset="-122"/>
              <a:ea typeface="微软雅黑" pitchFamily="34" charset="-122"/>
            </a:endParaRPr>
          </a:p>
        </p:txBody>
      </p:sp>
      <p:sp>
        <p:nvSpPr>
          <p:cNvPr id="2" name="矩形 1"/>
          <p:cNvSpPr/>
          <p:nvPr/>
        </p:nvSpPr>
        <p:spPr>
          <a:xfrm>
            <a:off x="611560" y="1887214"/>
            <a:ext cx="7768132" cy="4324261"/>
          </a:xfrm>
          <a:prstGeom prst="rect">
            <a:avLst/>
          </a:prstGeom>
        </p:spPr>
        <p:txBody>
          <a:bodyPr wrap="square">
            <a:spAutoFit/>
          </a:bodyPr>
          <a:lstStyle/>
          <a:p>
            <a:pPr>
              <a:lnSpc>
                <a:spcPts val="3000"/>
              </a:lnSpc>
            </a:pPr>
            <a:r>
              <a:rPr lang="zh-CN" altLang="zh-CN" sz="2200" dirty="0">
                <a:latin typeface="微软雅黑" pitchFamily="34" charset="-122"/>
                <a:ea typeface="微软雅黑" pitchFamily="34" charset="-122"/>
              </a:rPr>
              <a:t>（</a:t>
            </a:r>
            <a:r>
              <a:rPr lang="en-US" altLang="zh-CN" sz="2200" dirty="0">
                <a:latin typeface="微软雅黑" pitchFamily="34" charset="-122"/>
                <a:ea typeface="微软雅黑" pitchFamily="34" charset="-122"/>
              </a:rPr>
              <a:t>1</a:t>
            </a:r>
            <a:r>
              <a:rPr lang="zh-CN" altLang="zh-CN" sz="2200" dirty="0" smtClean="0">
                <a:latin typeface="微软雅黑" pitchFamily="34" charset="-122"/>
                <a:ea typeface="微软雅黑" pitchFamily="34" charset="-122"/>
              </a:rPr>
              <a:t>）</a:t>
            </a:r>
            <a:r>
              <a:rPr lang="zh-CN" altLang="en-US" sz="2200" dirty="0" smtClean="0">
                <a:latin typeface="微软雅黑" pitchFamily="34" charset="-122"/>
                <a:ea typeface="微软雅黑" pitchFamily="34" charset="-122"/>
              </a:rPr>
              <a:t>必须遵循相关国家标准绘制电气安装接线图</a:t>
            </a:r>
            <a:r>
              <a:rPr lang="zh-CN" altLang="en-US" sz="2200" dirty="0">
                <a:latin typeface="微软雅黑" pitchFamily="34" charset="-122"/>
                <a:ea typeface="微软雅黑" pitchFamily="34" charset="-122"/>
              </a:rPr>
              <a:t>。</a:t>
            </a:r>
            <a:endParaRPr lang="en-US" altLang="zh-CN" sz="2200" dirty="0" smtClean="0">
              <a:latin typeface="微软雅黑" pitchFamily="34" charset="-122"/>
              <a:ea typeface="微软雅黑" pitchFamily="34" charset="-122"/>
            </a:endParaRPr>
          </a:p>
          <a:p>
            <a:pPr>
              <a:lnSpc>
                <a:spcPts val="3000"/>
              </a:lnSpc>
            </a:pPr>
            <a:r>
              <a:rPr lang="zh-CN" altLang="zh-CN" sz="2200" dirty="0" smtClean="0">
                <a:latin typeface="微软雅黑" pitchFamily="34" charset="-122"/>
                <a:ea typeface="微软雅黑" pitchFamily="34" charset="-122"/>
              </a:rPr>
              <a:t>（</a:t>
            </a:r>
            <a:r>
              <a:rPr lang="en-US" altLang="zh-CN" sz="2200" dirty="0">
                <a:latin typeface="微软雅黑" pitchFamily="34" charset="-122"/>
                <a:ea typeface="微软雅黑" pitchFamily="34" charset="-122"/>
              </a:rPr>
              <a:t>2</a:t>
            </a:r>
            <a:r>
              <a:rPr lang="zh-CN" altLang="zh-CN" sz="2200" dirty="0" smtClean="0">
                <a:latin typeface="微软雅黑" pitchFamily="34" charset="-122"/>
                <a:ea typeface="微软雅黑" pitchFamily="34" charset="-122"/>
              </a:rPr>
              <a:t>）</a:t>
            </a:r>
            <a:r>
              <a:rPr lang="zh-CN" altLang="en-US" sz="2200" dirty="0" smtClean="0">
                <a:latin typeface="微软雅黑" pitchFamily="34" charset="-122"/>
                <a:ea typeface="微软雅黑" pitchFamily="34" charset="-122"/>
              </a:rPr>
              <a:t>各电器元器件的位置、文字符号必须和电气原理图中的标注一致，同一个电器元件的各部件（如同一个接触器的触点、线圈等）必须画在一起，各电器元件的位置应与实际安装位置一致。</a:t>
            </a:r>
            <a:endParaRPr lang="en-US" altLang="zh-CN" sz="2200" dirty="0" smtClean="0">
              <a:latin typeface="微软雅黑" pitchFamily="34" charset="-122"/>
              <a:ea typeface="微软雅黑" pitchFamily="34" charset="-122"/>
            </a:endParaRPr>
          </a:p>
          <a:p>
            <a:pPr>
              <a:lnSpc>
                <a:spcPts val="3000"/>
              </a:lnSpc>
            </a:pPr>
            <a:r>
              <a:rPr lang="zh-CN" altLang="zh-CN" sz="2200" dirty="0" smtClean="0">
                <a:latin typeface="微软雅黑" pitchFamily="34" charset="-122"/>
                <a:ea typeface="微软雅黑" pitchFamily="34" charset="-122"/>
              </a:rPr>
              <a:t>（</a:t>
            </a:r>
            <a:r>
              <a:rPr lang="en-US" altLang="zh-CN" sz="2200" dirty="0">
                <a:latin typeface="微软雅黑" pitchFamily="34" charset="-122"/>
                <a:ea typeface="微软雅黑" pitchFamily="34" charset="-122"/>
              </a:rPr>
              <a:t>3</a:t>
            </a:r>
            <a:r>
              <a:rPr lang="zh-CN" altLang="zh-CN" sz="2200" dirty="0" smtClean="0">
                <a:latin typeface="微软雅黑" pitchFamily="34" charset="-122"/>
                <a:ea typeface="微软雅黑" pitchFamily="34" charset="-122"/>
              </a:rPr>
              <a:t>）</a:t>
            </a:r>
            <a:r>
              <a:rPr lang="zh-CN" altLang="en-US" sz="2200" dirty="0" smtClean="0">
                <a:latin typeface="微软雅黑" pitchFamily="34" charset="-122"/>
                <a:ea typeface="微软雅黑" pitchFamily="34" charset="-122"/>
              </a:rPr>
              <a:t>不在同一安装板或电气柜上的电器元件或信号的电气连接一般应通过端子排连接，并按照电气原理图中的连线编号连接。</a:t>
            </a:r>
            <a:endParaRPr lang="en-US" altLang="zh-CN" sz="2200" dirty="0">
              <a:latin typeface="微软雅黑" pitchFamily="34" charset="-122"/>
              <a:ea typeface="微软雅黑" pitchFamily="34" charset="-122"/>
            </a:endParaRPr>
          </a:p>
          <a:p>
            <a:pPr>
              <a:lnSpc>
                <a:spcPts val="3000"/>
              </a:lnSpc>
            </a:pPr>
            <a:r>
              <a:rPr lang="zh-CN" altLang="zh-CN" sz="2200" dirty="0" smtClean="0">
                <a:latin typeface="微软雅黑" pitchFamily="34" charset="-122"/>
                <a:ea typeface="微软雅黑" pitchFamily="34" charset="-122"/>
              </a:rPr>
              <a:t>（</a:t>
            </a:r>
            <a:r>
              <a:rPr lang="en-US" altLang="zh-CN" sz="2200" dirty="0">
                <a:latin typeface="微软雅黑" pitchFamily="34" charset="-122"/>
                <a:ea typeface="微软雅黑" pitchFamily="34" charset="-122"/>
              </a:rPr>
              <a:t>4</a:t>
            </a:r>
            <a:r>
              <a:rPr lang="zh-CN" altLang="zh-CN" sz="2200" dirty="0" smtClean="0">
                <a:latin typeface="微软雅黑" pitchFamily="34" charset="-122"/>
                <a:ea typeface="微软雅黑" pitchFamily="34" charset="-122"/>
              </a:rPr>
              <a:t>）</a:t>
            </a:r>
            <a:r>
              <a:rPr lang="zh-CN" altLang="en-US" sz="2200" dirty="0" smtClean="0">
                <a:latin typeface="微软雅黑" pitchFamily="34" charset="-122"/>
                <a:ea typeface="微软雅黑" pitchFamily="34" charset="-122"/>
              </a:rPr>
              <a:t>走向相同、功能相同的多根导线可用单线或线束表示。画连接线时，应标明导线的规格、型号、颜色、根数和穿线管的尺寸。</a:t>
            </a:r>
            <a:endParaRPr lang="zh-CN" altLang="zh-CN" sz="2200" dirty="0">
              <a:latin typeface="微软雅黑" pitchFamily="34" charset="-122"/>
              <a:ea typeface="微软雅黑" pitchFamily="34" charset="-122"/>
            </a:endParaRPr>
          </a:p>
        </p:txBody>
      </p:sp>
      <p:sp>
        <p:nvSpPr>
          <p:cNvPr id="8" name="TextBox 16"/>
          <p:cNvSpPr txBox="1">
            <a:spLocks noChangeArrowheads="1"/>
          </p:cNvSpPr>
          <p:nvPr/>
        </p:nvSpPr>
        <p:spPr bwMode="auto">
          <a:xfrm>
            <a:off x="763772" y="764704"/>
            <a:ext cx="2685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4. </a:t>
            </a:r>
            <a:r>
              <a:rPr lang="zh-CN" altLang="en-US" sz="2400" dirty="0" smtClean="0">
                <a:solidFill>
                  <a:schemeClr val="tx2"/>
                </a:solidFill>
                <a:latin typeface="微软雅黑" pitchFamily="34" charset="-122"/>
                <a:ea typeface="微软雅黑" pitchFamily="34" charset="-122"/>
                <a:cs typeface="+mj-cs"/>
              </a:rPr>
              <a:t>电气安装接线图</a:t>
            </a:r>
            <a:endParaRPr lang="en-US" altLang="zh-CN" sz="2400" dirty="0" smtClean="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3221704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548284" y="908720"/>
            <a:ext cx="53287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3.3.4 </a:t>
            </a:r>
            <a:r>
              <a:rPr lang="zh-CN" altLang="en-US" sz="2400" b="1" dirty="0" smtClean="0">
                <a:solidFill>
                  <a:schemeClr val="tx2"/>
                </a:solidFill>
                <a:latin typeface="微软雅黑" pitchFamily="34" charset="-122"/>
                <a:ea typeface="微软雅黑" pitchFamily="34" charset="-122"/>
                <a:cs typeface="+mj-cs"/>
              </a:rPr>
              <a:t>电动机控制线路安装步骤和方法</a:t>
            </a:r>
            <a:endParaRPr lang="zh-CN" altLang="en-US" sz="2400" b="1" dirty="0">
              <a:solidFill>
                <a:schemeClr val="tx2"/>
              </a:solidFill>
              <a:latin typeface="微软雅黑" pitchFamily="34" charset="-122"/>
              <a:ea typeface="微软雅黑" pitchFamily="34" charset="-122"/>
              <a:cs typeface="+mj-cs"/>
            </a:endParaRPr>
          </a:p>
        </p:txBody>
      </p:sp>
      <p:sp>
        <p:nvSpPr>
          <p:cNvPr id="9" name="TextBox 16"/>
          <p:cNvSpPr txBox="1">
            <a:spLocks noChangeArrowheads="1"/>
          </p:cNvSpPr>
          <p:nvPr/>
        </p:nvSpPr>
        <p:spPr bwMode="auto">
          <a:xfrm>
            <a:off x="744548" y="1628799"/>
            <a:ext cx="6186309" cy="405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457200" indent="-457200">
              <a:lnSpc>
                <a:spcPts val="3500"/>
              </a:lnSpc>
              <a:buAutoNum type="arabicPeriod"/>
            </a:pPr>
            <a:r>
              <a:rPr lang="zh-CN" altLang="en-US" sz="2400" dirty="0" smtClean="0">
                <a:latin typeface="微软雅黑" pitchFamily="34" charset="-122"/>
                <a:ea typeface="微软雅黑" pitchFamily="34" charset="-122"/>
                <a:cs typeface="+mj-cs"/>
              </a:rPr>
              <a:t>按元件明细表配齐电气元件，并进行检验</a:t>
            </a:r>
            <a:endParaRPr lang="en-US" altLang="zh-CN" sz="2400" dirty="0" smtClean="0">
              <a:latin typeface="微软雅黑" pitchFamily="34" charset="-122"/>
              <a:ea typeface="微软雅黑" pitchFamily="34" charset="-122"/>
              <a:cs typeface="+mj-cs"/>
            </a:endParaRPr>
          </a:p>
          <a:p>
            <a:pPr marL="457200" indent="-457200">
              <a:lnSpc>
                <a:spcPts val="3500"/>
              </a:lnSpc>
              <a:buAutoNum type="arabicPeriod"/>
            </a:pPr>
            <a:r>
              <a:rPr lang="zh-CN" altLang="en-US" sz="2400" dirty="0" smtClean="0">
                <a:latin typeface="微软雅黑" pitchFamily="34" charset="-122"/>
                <a:ea typeface="微软雅黑" pitchFamily="34" charset="-122"/>
                <a:cs typeface="+mj-cs"/>
              </a:rPr>
              <a:t>安装控制箱（柜或板）</a:t>
            </a:r>
            <a:endParaRPr lang="en-US" altLang="zh-CN" sz="2400" dirty="0" smtClean="0">
              <a:latin typeface="微软雅黑" pitchFamily="34" charset="-122"/>
              <a:ea typeface="微软雅黑" pitchFamily="34" charset="-122"/>
              <a:cs typeface="+mj-cs"/>
            </a:endParaRPr>
          </a:p>
          <a:p>
            <a:pPr marL="457200" indent="-457200">
              <a:lnSpc>
                <a:spcPts val="3500"/>
              </a:lnSpc>
              <a:buAutoNum type="arabicPeriod"/>
            </a:pPr>
            <a:r>
              <a:rPr lang="zh-CN" altLang="en-US" sz="2400" dirty="0" smtClean="0">
                <a:latin typeface="微软雅黑" pitchFamily="34" charset="-122"/>
                <a:ea typeface="微软雅黑" pitchFamily="34" charset="-122"/>
                <a:cs typeface="+mj-cs"/>
              </a:rPr>
              <a:t>布线</a:t>
            </a:r>
            <a:endParaRPr lang="en-US" altLang="zh-CN" sz="2400" dirty="0" smtClean="0">
              <a:latin typeface="微软雅黑" pitchFamily="34" charset="-122"/>
              <a:ea typeface="微软雅黑" pitchFamily="34" charset="-122"/>
              <a:cs typeface="+mj-cs"/>
            </a:endParaRPr>
          </a:p>
          <a:p>
            <a:pPr marL="457200" indent="-457200">
              <a:lnSpc>
                <a:spcPts val="3500"/>
              </a:lnSpc>
              <a:buAutoNum type="arabicPeriod"/>
            </a:pPr>
            <a:r>
              <a:rPr lang="zh-CN" altLang="en-US" sz="2400" dirty="0" smtClean="0">
                <a:latin typeface="微软雅黑" pitchFamily="34" charset="-122"/>
                <a:ea typeface="微软雅黑" pitchFamily="34" charset="-122"/>
                <a:cs typeface="+mj-cs"/>
              </a:rPr>
              <a:t>连接保护电路</a:t>
            </a:r>
            <a:endParaRPr lang="en-US" altLang="zh-CN" sz="2400" dirty="0" smtClean="0">
              <a:latin typeface="微软雅黑" pitchFamily="34" charset="-122"/>
              <a:ea typeface="微软雅黑" pitchFamily="34" charset="-122"/>
              <a:cs typeface="+mj-cs"/>
            </a:endParaRPr>
          </a:p>
          <a:p>
            <a:pPr marL="457200" indent="-457200">
              <a:lnSpc>
                <a:spcPts val="3500"/>
              </a:lnSpc>
              <a:buAutoNum type="arabicPeriod"/>
            </a:pPr>
            <a:r>
              <a:rPr lang="zh-CN" altLang="en-US" sz="2400" dirty="0" smtClean="0">
                <a:latin typeface="微软雅黑" pitchFamily="34" charset="-122"/>
                <a:ea typeface="微软雅黑" pitchFamily="34" charset="-122"/>
                <a:cs typeface="+mj-cs"/>
              </a:rPr>
              <a:t>检查电气元件</a:t>
            </a:r>
            <a:endParaRPr lang="en-US" altLang="zh-CN" sz="2400" dirty="0" smtClean="0">
              <a:latin typeface="微软雅黑" pitchFamily="34" charset="-122"/>
              <a:ea typeface="微软雅黑" pitchFamily="34" charset="-122"/>
              <a:cs typeface="+mj-cs"/>
            </a:endParaRPr>
          </a:p>
          <a:p>
            <a:pPr marL="457200" indent="-457200">
              <a:lnSpc>
                <a:spcPts val="3500"/>
              </a:lnSpc>
              <a:buAutoNum type="arabicPeriod"/>
            </a:pPr>
            <a:r>
              <a:rPr lang="zh-CN" altLang="en-US" sz="2400" dirty="0" smtClean="0">
                <a:latin typeface="微软雅黑" pitchFamily="34" charset="-122"/>
                <a:ea typeface="微软雅黑" pitchFamily="34" charset="-122"/>
                <a:cs typeface="+mj-cs"/>
              </a:rPr>
              <a:t>固定电气元件</a:t>
            </a:r>
            <a:endParaRPr lang="en-US" altLang="zh-CN" sz="2400" dirty="0" smtClean="0">
              <a:latin typeface="微软雅黑" pitchFamily="34" charset="-122"/>
              <a:ea typeface="微软雅黑" pitchFamily="34" charset="-122"/>
              <a:cs typeface="+mj-cs"/>
            </a:endParaRPr>
          </a:p>
          <a:p>
            <a:pPr marL="457200" indent="-457200">
              <a:lnSpc>
                <a:spcPts val="3500"/>
              </a:lnSpc>
              <a:buAutoNum type="arabicPeriod"/>
            </a:pPr>
            <a:r>
              <a:rPr lang="zh-CN" altLang="en-US" sz="2400" dirty="0">
                <a:latin typeface="微软雅黑" pitchFamily="34" charset="-122"/>
                <a:ea typeface="微软雅黑" pitchFamily="34" charset="-122"/>
                <a:cs typeface="+mj-cs"/>
              </a:rPr>
              <a:t>按</a:t>
            </a:r>
            <a:r>
              <a:rPr lang="zh-CN" altLang="en-US" sz="2400" dirty="0" smtClean="0">
                <a:latin typeface="微软雅黑" pitchFamily="34" charset="-122"/>
                <a:ea typeface="微软雅黑" pitchFamily="34" charset="-122"/>
                <a:cs typeface="+mj-cs"/>
              </a:rPr>
              <a:t>图连接导线</a:t>
            </a:r>
            <a:endParaRPr lang="en-US" altLang="zh-CN" sz="2400" dirty="0" smtClean="0">
              <a:latin typeface="微软雅黑" pitchFamily="34" charset="-122"/>
              <a:ea typeface="微软雅黑" pitchFamily="34" charset="-122"/>
              <a:cs typeface="+mj-cs"/>
            </a:endParaRPr>
          </a:p>
          <a:p>
            <a:pPr marL="457200" indent="-457200">
              <a:lnSpc>
                <a:spcPts val="3500"/>
              </a:lnSpc>
              <a:buAutoNum type="arabicPeriod"/>
            </a:pPr>
            <a:r>
              <a:rPr lang="zh-CN" altLang="en-US" sz="2400" dirty="0" smtClean="0">
                <a:latin typeface="微软雅黑" pitchFamily="34" charset="-122"/>
                <a:ea typeface="微软雅黑" pitchFamily="34" charset="-122"/>
                <a:cs typeface="+mj-cs"/>
              </a:rPr>
              <a:t>检查线路和调试</a:t>
            </a:r>
            <a:endParaRPr lang="en-US" altLang="zh-CN" sz="2400" dirty="0" smtClean="0">
              <a:latin typeface="微软雅黑" pitchFamily="34" charset="-122"/>
              <a:ea typeface="微软雅黑" pitchFamily="34" charset="-122"/>
              <a:cs typeface="+mj-cs"/>
            </a:endParaRPr>
          </a:p>
          <a:p>
            <a:endParaRPr lang="en-US" altLang="zh-CN" sz="2400" dirty="0" smtClean="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423425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内容占位符 14"/>
          <p:cNvSpPr>
            <a:spLocks noGrp="1"/>
          </p:cNvSpPr>
          <p:nvPr>
            <p:ph idx="1"/>
          </p:nvPr>
        </p:nvSpPr>
        <p:spPr>
          <a:xfrm>
            <a:off x="323528" y="1844824"/>
            <a:ext cx="8424936" cy="3832225"/>
          </a:xfrm>
        </p:spPr>
        <p:txBody>
          <a:bodyPr/>
          <a:lstStyle/>
          <a:p>
            <a:pPr>
              <a:buClr>
                <a:srgbClr val="FF0000"/>
              </a:buClr>
              <a:buFont typeface="Wingdings" pitchFamily="2" charset="2"/>
              <a:buChar char="Ø"/>
            </a:pPr>
            <a:r>
              <a:rPr lang="zh-CN" altLang="zh-CN" dirty="0"/>
              <a:t>通过对三相异步电动机点动控制的实际接线，掌握由电气原理图绘制电气安装接线图的</a:t>
            </a:r>
            <a:r>
              <a:rPr lang="zh-CN" altLang="zh-CN" dirty="0" smtClean="0"/>
              <a:t>知识</a:t>
            </a:r>
            <a:r>
              <a:rPr lang="zh-CN" altLang="en-US" dirty="0"/>
              <a:t>；</a:t>
            </a:r>
            <a:endParaRPr lang="en-US" altLang="zh-CN" dirty="0" smtClean="0"/>
          </a:p>
          <a:p>
            <a:pPr>
              <a:buClr>
                <a:srgbClr val="FF0000"/>
              </a:buClr>
              <a:buFont typeface="Wingdings" pitchFamily="2" charset="2"/>
              <a:buChar char="Ø"/>
            </a:pPr>
            <a:r>
              <a:rPr lang="zh-CN" altLang="zh-CN" dirty="0"/>
              <a:t>能够根据电气原理图绘制电气安装接线图，合理布置电气元件，正确安装电动机</a:t>
            </a:r>
            <a:r>
              <a:rPr lang="zh-CN" altLang="zh-CN" dirty="0" smtClean="0"/>
              <a:t>控制线路</a:t>
            </a:r>
            <a:r>
              <a:rPr lang="zh-CN" altLang="en-US" dirty="0"/>
              <a:t>；</a:t>
            </a:r>
            <a:endParaRPr lang="en-US" altLang="zh-CN" dirty="0" smtClean="0"/>
          </a:p>
          <a:p>
            <a:pPr>
              <a:buClr>
                <a:srgbClr val="FF0000"/>
              </a:buClr>
              <a:buFont typeface="Wingdings" pitchFamily="2" charset="2"/>
              <a:buChar char="Ø"/>
            </a:pPr>
            <a:r>
              <a:rPr lang="zh-CN" altLang="zh-CN" dirty="0" smtClean="0"/>
              <a:t>初步</a:t>
            </a:r>
            <a:r>
              <a:rPr lang="zh-CN" altLang="zh-CN" dirty="0"/>
              <a:t>掌握电气识图与分析方法，能够根据电气原理图和故障现象准确分析与判断故障原因。</a:t>
            </a:r>
          </a:p>
          <a:p>
            <a:pPr>
              <a:buClr>
                <a:srgbClr val="FF0000"/>
              </a:buClr>
              <a:buFont typeface="Wingdings" pitchFamily="2" charset="2"/>
              <a:buChar char="Ø"/>
            </a:pPr>
            <a:endParaRPr lang="en-US" altLang="zh-CN" sz="2400" dirty="0">
              <a:solidFill>
                <a:schemeClr val="bg1"/>
              </a:solidFill>
              <a:latin typeface="微软雅黑" pitchFamily="34" charset="-122"/>
            </a:endParaRPr>
          </a:p>
          <a:p>
            <a:pPr marL="0" indent="0">
              <a:buClr>
                <a:srgbClr val="FF0000"/>
              </a:buClr>
              <a:buNone/>
            </a:pPr>
            <a:endParaRPr lang="en-US" altLang="zh-CN" sz="2400" dirty="0" smtClean="0">
              <a:solidFill>
                <a:schemeClr val="bg1"/>
              </a:solidFill>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a:p>
            <a:pPr marL="0" indent="0">
              <a:buClr>
                <a:srgbClr val="FF0000"/>
              </a:buClr>
              <a:buNone/>
            </a:pPr>
            <a:endParaRPr lang="zh-CN" altLang="en-US" sz="2400" dirty="0" smtClean="0">
              <a:solidFill>
                <a:srgbClr val="FF0000"/>
              </a:solidFill>
              <a:latin typeface="微软雅黑" pitchFamily="34" charset="-122"/>
            </a:endParaRPr>
          </a:p>
        </p:txBody>
      </p:sp>
      <p:sp>
        <p:nvSpPr>
          <p:cNvPr id="5" name="Rectangle 1"/>
          <p:cNvSpPr>
            <a:spLocks noChangeArrowheads="1"/>
          </p:cNvSpPr>
          <p:nvPr/>
        </p:nvSpPr>
        <p:spPr bwMode="auto">
          <a:xfrm>
            <a:off x="323528" y="983160"/>
            <a:ext cx="3168352" cy="4616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3.1 </a:t>
            </a:r>
            <a:r>
              <a:rPr lang="zh-CN" altLang="en-US" sz="2400" b="1" dirty="0" smtClean="0">
                <a:solidFill>
                  <a:srgbClr val="7030A0"/>
                </a:solidFill>
                <a:latin typeface="微软雅黑" pitchFamily="34" charset="-122"/>
                <a:ea typeface="微软雅黑" pitchFamily="34" charset="-122"/>
              </a:rPr>
              <a:t>训练目标</a:t>
            </a:r>
            <a:endParaRPr lang="zh-CN" altLang="en-US" sz="2400" b="1"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191435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3312368"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3.4 </a:t>
            </a:r>
            <a:r>
              <a:rPr lang="zh-CN" altLang="en-US" sz="2400" b="1" dirty="0" smtClean="0">
                <a:solidFill>
                  <a:srgbClr val="7030A0"/>
                </a:solidFill>
                <a:latin typeface="微软雅黑" pitchFamily="34" charset="-122"/>
                <a:ea typeface="微软雅黑" pitchFamily="34" charset="-122"/>
              </a:rPr>
              <a:t>训练内容和步骤</a:t>
            </a:r>
            <a:endParaRPr lang="zh-CN" altLang="en-US" sz="2400" b="1" dirty="0">
              <a:solidFill>
                <a:srgbClr val="7030A0"/>
              </a:solidFill>
              <a:latin typeface="微软雅黑" pitchFamily="34" charset="-122"/>
              <a:ea typeface="微软雅黑" pitchFamily="34" charset="-122"/>
            </a:endParaRPr>
          </a:p>
        </p:txBody>
      </p:sp>
      <p:sp>
        <p:nvSpPr>
          <p:cNvPr id="10" name="TextBox 16"/>
          <p:cNvSpPr txBox="1">
            <a:spLocks noChangeArrowheads="1"/>
          </p:cNvSpPr>
          <p:nvPr/>
        </p:nvSpPr>
        <p:spPr bwMode="auto">
          <a:xfrm>
            <a:off x="597581" y="1556792"/>
            <a:ext cx="36311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1. </a:t>
            </a:r>
            <a:r>
              <a:rPr lang="zh-CN" altLang="en-US" sz="2400" b="1" dirty="0" smtClean="0">
                <a:solidFill>
                  <a:schemeClr val="tx2"/>
                </a:solidFill>
                <a:latin typeface="微软雅黑" pitchFamily="34" charset="-122"/>
                <a:ea typeface="微软雅黑" pitchFamily="34" charset="-122"/>
                <a:cs typeface="+mj-cs"/>
              </a:rPr>
              <a:t>训练的内容与控制要求</a:t>
            </a:r>
            <a:endParaRPr lang="zh-CN" altLang="en-US" sz="2400" b="1" dirty="0">
              <a:solidFill>
                <a:schemeClr val="tx2"/>
              </a:solidFill>
              <a:latin typeface="微软雅黑" pitchFamily="34" charset="-122"/>
              <a:ea typeface="微软雅黑" pitchFamily="34" charset="-122"/>
              <a:cs typeface="+mj-cs"/>
            </a:endParaRPr>
          </a:p>
        </p:txBody>
      </p:sp>
      <p:pic>
        <p:nvPicPr>
          <p:cNvPr id="7" name="图片 6"/>
          <p:cNvPicPr/>
          <p:nvPr/>
        </p:nvPicPr>
        <p:blipFill>
          <a:blip r:embed="rId2">
            <a:extLst>
              <a:ext uri="{28A0092B-C50C-407E-A947-70E740481C1C}">
                <a14:useLocalDpi xmlns:a14="http://schemas.microsoft.com/office/drawing/2010/main" val="0"/>
              </a:ext>
            </a:extLst>
          </a:blip>
          <a:srcRect/>
          <a:stretch>
            <a:fillRect/>
          </a:stretch>
        </p:blipFill>
        <p:spPr bwMode="auto">
          <a:xfrm>
            <a:off x="2678233" y="2420888"/>
            <a:ext cx="3667125" cy="2867025"/>
          </a:xfrm>
          <a:prstGeom prst="rect">
            <a:avLst/>
          </a:prstGeom>
          <a:noFill/>
          <a:ln>
            <a:noFill/>
          </a:ln>
        </p:spPr>
      </p:pic>
      <p:sp>
        <p:nvSpPr>
          <p:cNvPr id="4" name="矩形 3"/>
          <p:cNvSpPr/>
          <p:nvPr/>
        </p:nvSpPr>
        <p:spPr>
          <a:xfrm>
            <a:off x="3669256" y="5505678"/>
            <a:ext cx="1685077" cy="369332"/>
          </a:xfrm>
          <a:prstGeom prst="rect">
            <a:avLst/>
          </a:prstGeom>
        </p:spPr>
        <p:txBody>
          <a:bodyPr wrap="none">
            <a:spAutoFit/>
          </a:bodyPr>
          <a:lstStyle/>
          <a:p>
            <a:r>
              <a:rPr lang="en-US" altLang="zh-CN" dirty="0">
                <a:latin typeface="微软雅黑" pitchFamily="34" charset="-122"/>
                <a:ea typeface="微软雅黑" pitchFamily="34" charset="-122"/>
              </a:rPr>
              <a:t>(a) </a:t>
            </a:r>
            <a:r>
              <a:rPr lang="zh-CN" altLang="zh-CN" dirty="0">
                <a:latin typeface="微软雅黑" pitchFamily="34" charset="-122"/>
                <a:ea typeface="微软雅黑" pitchFamily="34" charset="-122"/>
              </a:rPr>
              <a:t>电气原理图</a:t>
            </a:r>
          </a:p>
        </p:txBody>
      </p:sp>
    </p:spTree>
    <p:extLst>
      <p:ext uri="{BB962C8B-B14F-4D97-AF65-F5344CB8AC3E}">
        <p14:creationId xmlns:p14="http://schemas.microsoft.com/office/powerpoint/2010/main" val="1849901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6"/>
          <p:cNvSpPr txBox="1">
            <a:spLocks noChangeArrowheads="1"/>
          </p:cNvSpPr>
          <p:nvPr/>
        </p:nvSpPr>
        <p:spPr bwMode="auto">
          <a:xfrm>
            <a:off x="579201" y="908720"/>
            <a:ext cx="36311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1. </a:t>
            </a:r>
            <a:r>
              <a:rPr lang="zh-CN" altLang="en-US" sz="2400" b="1" dirty="0" smtClean="0">
                <a:solidFill>
                  <a:schemeClr val="tx2"/>
                </a:solidFill>
                <a:latin typeface="微软雅黑" pitchFamily="34" charset="-122"/>
                <a:ea typeface="微软雅黑" pitchFamily="34" charset="-122"/>
                <a:cs typeface="+mj-cs"/>
              </a:rPr>
              <a:t>训练的内容与控制要求</a:t>
            </a:r>
            <a:endParaRPr lang="zh-CN" altLang="en-US" sz="2400" b="1" dirty="0">
              <a:solidFill>
                <a:schemeClr val="tx2"/>
              </a:solidFill>
              <a:latin typeface="微软雅黑" pitchFamily="34" charset="-122"/>
              <a:ea typeface="微软雅黑" pitchFamily="34" charset="-122"/>
              <a:cs typeface="+mj-cs"/>
            </a:endParaRPr>
          </a:p>
        </p:txBody>
      </p:sp>
      <p:sp>
        <p:nvSpPr>
          <p:cNvPr id="2" name="矩形 1"/>
          <p:cNvSpPr/>
          <p:nvPr/>
        </p:nvSpPr>
        <p:spPr>
          <a:xfrm>
            <a:off x="755576" y="1628800"/>
            <a:ext cx="7704856" cy="4154984"/>
          </a:xfrm>
          <a:prstGeom prst="rect">
            <a:avLst/>
          </a:prstGeom>
        </p:spPr>
        <p:txBody>
          <a:bodyPr wrap="square">
            <a:spAutoFit/>
          </a:bodyPr>
          <a:lstStyle/>
          <a:p>
            <a:pPr marL="342900" indent="-342900">
              <a:lnSpc>
                <a:spcPct val="150000"/>
              </a:lnSpc>
              <a:buClr>
                <a:srgbClr val="0070C0"/>
              </a:buClr>
              <a:buFont typeface="Wingdings" pitchFamily="2" charset="2"/>
              <a:buChar char="ü"/>
            </a:pPr>
            <a:r>
              <a:rPr lang="zh-CN" altLang="zh-CN" sz="2200" dirty="0">
                <a:latin typeface="微软雅黑" pitchFamily="34" charset="-122"/>
                <a:ea typeface="微软雅黑" pitchFamily="34" charset="-122"/>
              </a:rPr>
              <a:t>当合上电源开关</a:t>
            </a:r>
            <a:r>
              <a:rPr lang="en-US" altLang="zh-CN" sz="2200" dirty="0">
                <a:latin typeface="微软雅黑" pitchFamily="34" charset="-122"/>
                <a:ea typeface="微软雅黑" pitchFamily="34" charset="-122"/>
              </a:rPr>
              <a:t>QS</a:t>
            </a:r>
            <a:r>
              <a:rPr lang="zh-CN" altLang="zh-CN" sz="2200" dirty="0">
                <a:latin typeface="微软雅黑" pitchFamily="34" charset="-122"/>
                <a:ea typeface="微软雅黑" pitchFamily="34" charset="-122"/>
              </a:rPr>
              <a:t>时，电动机是不会启动运转的，因为这时接触器</a:t>
            </a:r>
            <a:r>
              <a:rPr lang="en-US" altLang="zh-CN" sz="2200" dirty="0">
                <a:latin typeface="微软雅黑" pitchFamily="34" charset="-122"/>
                <a:ea typeface="微软雅黑" pitchFamily="34" charset="-122"/>
              </a:rPr>
              <a:t>KM</a:t>
            </a:r>
            <a:r>
              <a:rPr lang="zh-CN" altLang="zh-CN" sz="2200" dirty="0">
                <a:latin typeface="微软雅黑" pitchFamily="34" charset="-122"/>
                <a:ea typeface="微软雅黑" pitchFamily="34" charset="-122"/>
              </a:rPr>
              <a:t>的线圈未通电，它的主触点处在断开状态，电动机</a:t>
            </a:r>
            <a:r>
              <a:rPr lang="en-US" altLang="zh-CN" sz="2200" dirty="0">
                <a:latin typeface="微软雅黑" pitchFamily="34" charset="-122"/>
                <a:ea typeface="微软雅黑" pitchFamily="34" charset="-122"/>
              </a:rPr>
              <a:t>M</a:t>
            </a:r>
            <a:r>
              <a:rPr lang="zh-CN" altLang="zh-CN" sz="2200" dirty="0">
                <a:latin typeface="微软雅黑" pitchFamily="34" charset="-122"/>
                <a:ea typeface="微软雅黑" pitchFamily="34" charset="-122"/>
              </a:rPr>
              <a:t>的定子绕组上没有电压。</a:t>
            </a:r>
          </a:p>
          <a:p>
            <a:pPr marL="342900" indent="-342900">
              <a:lnSpc>
                <a:spcPct val="150000"/>
              </a:lnSpc>
              <a:buClr>
                <a:srgbClr val="0070C0"/>
              </a:buClr>
              <a:buFont typeface="Wingdings" pitchFamily="2" charset="2"/>
              <a:buChar char="ü"/>
            </a:pPr>
            <a:r>
              <a:rPr lang="zh-CN" altLang="zh-CN" sz="2200" dirty="0">
                <a:latin typeface="微软雅黑" pitchFamily="34" charset="-122"/>
                <a:ea typeface="微软雅黑" pitchFamily="34" charset="-122"/>
              </a:rPr>
              <a:t>按下启动按钮</a:t>
            </a:r>
            <a:r>
              <a:rPr lang="en-US" altLang="zh-CN" sz="2200" dirty="0">
                <a:latin typeface="微软雅黑" pitchFamily="34" charset="-122"/>
                <a:ea typeface="微软雅黑" pitchFamily="34" charset="-122"/>
              </a:rPr>
              <a:t>SB</a:t>
            </a:r>
            <a:r>
              <a:rPr lang="zh-CN" altLang="zh-CN" sz="2200" dirty="0">
                <a:latin typeface="微软雅黑" pitchFamily="34" charset="-122"/>
                <a:ea typeface="微软雅黑" pitchFamily="34" charset="-122"/>
              </a:rPr>
              <a:t>→</a:t>
            </a:r>
            <a:r>
              <a:rPr lang="en-US" altLang="zh-CN" sz="2200" dirty="0">
                <a:latin typeface="微软雅黑" pitchFamily="34" charset="-122"/>
                <a:ea typeface="微软雅黑" pitchFamily="34" charset="-122"/>
              </a:rPr>
              <a:t>KM</a:t>
            </a:r>
            <a:r>
              <a:rPr lang="zh-CN" altLang="zh-CN" sz="2200" dirty="0">
                <a:latin typeface="微软雅黑" pitchFamily="34" charset="-122"/>
                <a:ea typeface="微软雅黑" pitchFamily="34" charset="-122"/>
              </a:rPr>
              <a:t>线圈通电→</a:t>
            </a:r>
            <a:r>
              <a:rPr lang="en-US" altLang="zh-CN" sz="2200" dirty="0">
                <a:latin typeface="微软雅黑" pitchFamily="34" charset="-122"/>
                <a:ea typeface="微软雅黑" pitchFamily="34" charset="-122"/>
              </a:rPr>
              <a:t>KM</a:t>
            </a:r>
            <a:r>
              <a:rPr lang="zh-CN" altLang="zh-CN" sz="2200" dirty="0">
                <a:latin typeface="微软雅黑" pitchFamily="34" charset="-122"/>
                <a:ea typeface="微软雅黑" pitchFamily="34" charset="-122"/>
              </a:rPr>
              <a:t>主触点闭合→</a:t>
            </a:r>
            <a:r>
              <a:rPr lang="en-US" altLang="zh-CN" sz="2200" dirty="0">
                <a:latin typeface="微软雅黑" pitchFamily="34" charset="-122"/>
                <a:ea typeface="微软雅黑" pitchFamily="34" charset="-122"/>
              </a:rPr>
              <a:t>M</a:t>
            </a:r>
            <a:r>
              <a:rPr lang="zh-CN" altLang="zh-CN" sz="2200" dirty="0">
                <a:latin typeface="微软雅黑" pitchFamily="34" charset="-122"/>
                <a:ea typeface="微软雅黑" pitchFamily="34" charset="-122"/>
              </a:rPr>
              <a:t>启动运转</a:t>
            </a:r>
            <a:r>
              <a:rPr lang="zh-CN" altLang="zh-CN" sz="2200" dirty="0" smtClean="0">
                <a:latin typeface="微软雅黑" pitchFamily="34" charset="-122"/>
                <a:ea typeface="微软雅黑" pitchFamily="34" charset="-122"/>
              </a:rPr>
              <a:t>。</a:t>
            </a:r>
            <a:endParaRPr lang="en-US" altLang="zh-CN" sz="22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zh-CN" sz="2200" dirty="0" smtClean="0">
                <a:latin typeface="微软雅黑" pitchFamily="34" charset="-122"/>
                <a:ea typeface="微软雅黑" pitchFamily="34" charset="-122"/>
              </a:rPr>
              <a:t>当</a:t>
            </a:r>
            <a:r>
              <a:rPr lang="zh-CN" altLang="zh-CN" sz="2200" dirty="0">
                <a:latin typeface="微软雅黑" pitchFamily="34" charset="-122"/>
                <a:ea typeface="微软雅黑" pitchFamily="34" charset="-122"/>
              </a:rPr>
              <a:t>松开按钮</a:t>
            </a:r>
            <a:r>
              <a:rPr lang="en-US" altLang="zh-CN" sz="2200" dirty="0">
                <a:latin typeface="微软雅黑" pitchFamily="34" charset="-122"/>
                <a:ea typeface="微软雅黑" pitchFamily="34" charset="-122"/>
              </a:rPr>
              <a:t>SB</a:t>
            </a:r>
            <a:r>
              <a:rPr lang="zh-CN" altLang="zh-CN" sz="2200" dirty="0">
                <a:latin typeface="微软雅黑" pitchFamily="34" charset="-122"/>
                <a:ea typeface="微软雅黑" pitchFamily="34" charset="-122"/>
              </a:rPr>
              <a:t>→</a:t>
            </a:r>
            <a:r>
              <a:rPr lang="en-US" altLang="zh-CN" sz="2200" dirty="0">
                <a:latin typeface="微软雅黑" pitchFamily="34" charset="-122"/>
                <a:ea typeface="微软雅黑" pitchFamily="34" charset="-122"/>
              </a:rPr>
              <a:t>KM</a:t>
            </a:r>
            <a:r>
              <a:rPr lang="zh-CN" altLang="zh-CN" sz="2200" dirty="0">
                <a:latin typeface="微软雅黑" pitchFamily="34" charset="-122"/>
                <a:ea typeface="微软雅黑" pitchFamily="34" charset="-122"/>
              </a:rPr>
              <a:t>线圈失电→</a:t>
            </a:r>
            <a:r>
              <a:rPr lang="en-US" altLang="zh-CN" sz="2200" dirty="0">
                <a:latin typeface="微软雅黑" pitchFamily="34" charset="-122"/>
                <a:ea typeface="微软雅黑" pitchFamily="34" charset="-122"/>
              </a:rPr>
              <a:t>KM</a:t>
            </a:r>
            <a:r>
              <a:rPr lang="zh-CN" altLang="zh-CN" sz="2200" dirty="0">
                <a:latin typeface="微软雅黑" pitchFamily="34" charset="-122"/>
                <a:ea typeface="微软雅黑" pitchFamily="34" charset="-122"/>
              </a:rPr>
              <a:t>主触点分开→电动机</a:t>
            </a:r>
            <a:r>
              <a:rPr lang="en-US" altLang="zh-CN" sz="2200" dirty="0">
                <a:latin typeface="微软雅黑" pitchFamily="34" charset="-122"/>
                <a:ea typeface="微软雅黑" pitchFamily="34" charset="-122"/>
              </a:rPr>
              <a:t>M</a:t>
            </a:r>
            <a:r>
              <a:rPr lang="zh-CN" altLang="zh-CN" sz="2200" dirty="0">
                <a:latin typeface="微软雅黑" pitchFamily="34" charset="-122"/>
                <a:ea typeface="微软雅黑" pitchFamily="34" charset="-122"/>
              </a:rPr>
              <a:t>停转。这种只有当按下按钮电动机才会运转，松开按钮即停转的线路，称为点动控制线路。</a:t>
            </a:r>
          </a:p>
        </p:txBody>
      </p:sp>
    </p:spTree>
    <p:extLst>
      <p:ext uri="{BB962C8B-B14F-4D97-AF65-F5344CB8AC3E}">
        <p14:creationId xmlns:p14="http://schemas.microsoft.com/office/powerpoint/2010/main" val="2414435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6"/>
          <p:cNvSpPr txBox="1">
            <a:spLocks noChangeArrowheads="1"/>
          </p:cNvSpPr>
          <p:nvPr/>
        </p:nvSpPr>
        <p:spPr bwMode="auto">
          <a:xfrm>
            <a:off x="543308" y="723007"/>
            <a:ext cx="3015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训练的步骤及要求</a:t>
            </a:r>
            <a:endParaRPr lang="zh-CN" altLang="en-US" sz="2400" b="1" dirty="0">
              <a:solidFill>
                <a:schemeClr val="tx2"/>
              </a:solidFill>
              <a:latin typeface="微软雅黑" pitchFamily="34" charset="-122"/>
              <a:ea typeface="微软雅黑" pitchFamily="34" charset="-122"/>
              <a:cs typeface="+mj-cs"/>
            </a:endParaRPr>
          </a:p>
        </p:txBody>
      </p:sp>
      <p:sp>
        <p:nvSpPr>
          <p:cNvPr id="2" name="矩形 1"/>
          <p:cNvSpPr/>
          <p:nvPr/>
        </p:nvSpPr>
        <p:spPr>
          <a:xfrm>
            <a:off x="652364" y="1311151"/>
            <a:ext cx="8024092" cy="1107996"/>
          </a:xfrm>
          <a:prstGeom prst="rect">
            <a:avLst/>
          </a:prstGeom>
        </p:spPr>
        <p:txBody>
          <a:bodyPr wrap="square">
            <a:spAutoFit/>
          </a:bodyPr>
          <a:lstStyle/>
          <a:p>
            <a:r>
              <a:rPr lang="zh-CN" altLang="zh-CN" sz="2200" dirty="0">
                <a:latin typeface="微软雅黑" pitchFamily="34" charset="-122"/>
                <a:ea typeface="微软雅黑" pitchFamily="34" charset="-122"/>
              </a:rPr>
              <a:t>（</a:t>
            </a:r>
            <a:r>
              <a:rPr lang="en-US" altLang="zh-CN" sz="2200" dirty="0">
                <a:latin typeface="微软雅黑" pitchFamily="34" charset="-122"/>
                <a:ea typeface="微软雅黑" pitchFamily="34" charset="-122"/>
              </a:rPr>
              <a:t>1</a:t>
            </a:r>
            <a:r>
              <a:rPr lang="zh-CN" altLang="zh-CN" sz="2200" dirty="0">
                <a:latin typeface="微软雅黑" pitchFamily="34" charset="-122"/>
                <a:ea typeface="微软雅黑" pitchFamily="34" charset="-122"/>
              </a:rPr>
              <a:t>）熟悉电气原理图</a:t>
            </a:r>
            <a:r>
              <a:rPr lang="en-US" altLang="zh-CN" sz="2200" dirty="0">
                <a:latin typeface="微软雅黑" pitchFamily="34" charset="-122"/>
                <a:ea typeface="微软雅黑" pitchFamily="34" charset="-122"/>
              </a:rPr>
              <a:t>3-8 </a:t>
            </a:r>
            <a:r>
              <a:rPr lang="zh-CN" altLang="zh-CN" sz="2200" dirty="0">
                <a:latin typeface="微软雅黑" pitchFamily="34" charset="-122"/>
                <a:ea typeface="微软雅黑" pitchFamily="34" charset="-122"/>
              </a:rPr>
              <a:t>（</a:t>
            </a:r>
            <a:r>
              <a:rPr lang="en-US" altLang="zh-CN" sz="2200" dirty="0">
                <a:latin typeface="微软雅黑" pitchFamily="34" charset="-122"/>
                <a:ea typeface="微软雅黑" pitchFamily="34" charset="-122"/>
              </a:rPr>
              <a:t>a</a:t>
            </a:r>
            <a:r>
              <a:rPr lang="zh-CN" altLang="zh-CN" sz="2200" dirty="0">
                <a:latin typeface="微软雅黑" pitchFamily="34" charset="-122"/>
                <a:ea typeface="微软雅黑" pitchFamily="34" charset="-122"/>
              </a:rPr>
              <a:t>），并绘制电气安装接线图，如图</a:t>
            </a:r>
            <a:r>
              <a:rPr lang="en-US" altLang="zh-CN" sz="2200" dirty="0">
                <a:latin typeface="微软雅黑" pitchFamily="34" charset="-122"/>
                <a:ea typeface="微软雅黑" pitchFamily="34" charset="-122"/>
              </a:rPr>
              <a:t>3-8</a:t>
            </a:r>
            <a:r>
              <a:rPr lang="zh-CN" altLang="zh-CN" sz="2200" dirty="0">
                <a:latin typeface="微软雅黑" pitchFamily="34" charset="-122"/>
                <a:ea typeface="微软雅黑" pitchFamily="34" charset="-122"/>
              </a:rPr>
              <a:t>（</a:t>
            </a:r>
            <a:r>
              <a:rPr lang="en-US" altLang="zh-CN" sz="2200" dirty="0">
                <a:latin typeface="微软雅黑" pitchFamily="34" charset="-122"/>
                <a:ea typeface="微软雅黑" pitchFamily="34" charset="-122"/>
              </a:rPr>
              <a:t>b</a:t>
            </a:r>
            <a:r>
              <a:rPr lang="zh-CN" altLang="zh-CN" sz="2200" dirty="0">
                <a:latin typeface="微软雅黑" pitchFamily="34" charset="-122"/>
                <a:ea typeface="微软雅黑" pitchFamily="34" charset="-122"/>
              </a:rPr>
              <a:t>）所示。三相异步电动机单向点动控制电气元件布置图如图</a:t>
            </a:r>
            <a:r>
              <a:rPr lang="en-US" altLang="zh-CN" sz="2200" dirty="0">
                <a:latin typeface="微软雅黑" pitchFamily="34" charset="-122"/>
                <a:ea typeface="微软雅黑" pitchFamily="34" charset="-122"/>
              </a:rPr>
              <a:t>3-8</a:t>
            </a:r>
            <a:r>
              <a:rPr lang="zh-CN" altLang="zh-CN" sz="2200" dirty="0">
                <a:latin typeface="微软雅黑" pitchFamily="34" charset="-122"/>
                <a:ea typeface="微软雅黑" pitchFamily="34" charset="-122"/>
              </a:rPr>
              <a:t>（</a:t>
            </a:r>
            <a:r>
              <a:rPr lang="en-US" altLang="zh-CN" sz="2200" dirty="0">
                <a:latin typeface="微软雅黑" pitchFamily="34" charset="-122"/>
                <a:ea typeface="微软雅黑" pitchFamily="34" charset="-122"/>
              </a:rPr>
              <a:t>c</a:t>
            </a:r>
            <a:r>
              <a:rPr lang="zh-CN" altLang="zh-CN" sz="2200" dirty="0">
                <a:latin typeface="微软雅黑" pitchFamily="34" charset="-122"/>
                <a:ea typeface="微软雅黑" pitchFamily="34" charset="-122"/>
              </a:rPr>
              <a:t>）所示。</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900" y="2612807"/>
            <a:ext cx="2984027" cy="2562256"/>
          </a:xfrm>
          <a:prstGeom prst="rect">
            <a:avLst/>
          </a:prstGeom>
          <a:noFill/>
          <a:extLst>
            <a:ext uri="{909E8E84-426E-40DD-AFC4-6F175D3DCCD1}">
              <a14:hiddenFill xmlns:a14="http://schemas.microsoft.com/office/drawing/2010/main">
                <a:solidFill>
                  <a:srgbClr val="FFFFFF"/>
                </a:solidFill>
              </a14:hiddenFill>
            </a:ext>
          </a:extLst>
        </p:spPr>
      </p:pic>
      <p:pic>
        <p:nvPicPr>
          <p:cNvPr id="12289"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00517"/>
            <a:ext cx="3338679" cy="25745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277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700" b="0" i="0" u="none" strike="noStrike" cap="none" normalizeH="0" baseline="0" smtClean="0">
                <a:ln>
                  <a:noFill/>
                </a:ln>
                <a:solidFill>
                  <a:schemeClr val="tx1"/>
                </a:solidFill>
                <a:effectLst/>
                <a:latin typeface="Times New Roman" pitchFamily="18" charset="0"/>
                <a:ea typeface="仿宋_GB231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Rectangle 5"/>
          <p:cNvSpPr>
            <a:spLocks noChangeArrowheads="1"/>
          </p:cNvSpPr>
          <p:nvPr/>
        </p:nvSpPr>
        <p:spPr bwMode="auto">
          <a:xfrm>
            <a:off x="939900" y="5301208"/>
            <a:ext cx="654377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Y-112M-4.4kW                                    (c) </a:t>
            </a:r>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电气元件布置图</a:t>
            </a:r>
            <a:endParaRPr lang="en-US" altLang="zh-CN" dirty="0">
              <a:latin typeface="微软雅黑" pitchFamily="34" charset="-122"/>
              <a:ea typeface="微软雅黑" pitchFamily="34" charset="-122"/>
              <a:cs typeface="Times New Roman" pitchFamily="18" charset="0"/>
            </a:endParaRPr>
          </a:p>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Y</a:t>
            </a:r>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接法，</a:t>
            </a:r>
            <a:r>
              <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8.8A</a:t>
            </a:r>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1140r/min</a:t>
            </a:r>
            <a:endParaRPr lang="en-US" altLang="zh-CN" dirty="0">
              <a:latin typeface="微软雅黑" pitchFamily="34" charset="-122"/>
              <a:ea typeface="微软雅黑" pitchFamily="34" charset="-122"/>
              <a:cs typeface="Times New Roman" pitchFamily="18" charset="0"/>
            </a:endParaRPr>
          </a:p>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(b) </a:t>
            </a:r>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电气安装接线图</a:t>
            </a:r>
            <a:endPar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Tree>
    <p:extLst>
      <p:ext uri="{BB962C8B-B14F-4D97-AF65-F5344CB8AC3E}">
        <p14:creationId xmlns:p14="http://schemas.microsoft.com/office/powerpoint/2010/main" val="2112750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6"/>
          <p:cNvSpPr txBox="1">
            <a:spLocks noChangeArrowheads="1"/>
          </p:cNvSpPr>
          <p:nvPr/>
        </p:nvSpPr>
        <p:spPr bwMode="auto">
          <a:xfrm>
            <a:off x="579201" y="908720"/>
            <a:ext cx="3015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训练的步骤及要求</a:t>
            </a:r>
            <a:endParaRPr lang="zh-CN" altLang="en-US" sz="2400" b="1" dirty="0">
              <a:solidFill>
                <a:schemeClr val="tx2"/>
              </a:solidFill>
              <a:latin typeface="微软雅黑" pitchFamily="34" charset="-122"/>
              <a:ea typeface="微软雅黑" pitchFamily="34" charset="-122"/>
              <a:cs typeface="+mj-cs"/>
            </a:endParaRPr>
          </a:p>
        </p:txBody>
      </p:sp>
      <p:sp>
        <p:nvSpPr>
          <p:cNvPr id="2" name="矩形 1"/>
          <p:cNvSpPr/>
          <p:nvPr/>
        </p:nvSpPr>
        <p:spPr>
          <a:xfrm>
            <a:off x="971600" y="1772816"/>
            <a:ext cx="7272808" cy="3416320"/>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）检查电气元件，并固定元件。</a:t>
            </a:r>
          </a:p>
          <a:p>
            <a:pPr>
              <a:lnSpc>
                <a:spcPct val="150000"/>
              </a:lnSpc>
            </a:pPr>
            <a:r>
              <a:rPr lang="zh-CN" altLang="zh-CN" sz="2400" dirty="0" smtClean="0">
                <a:latin typeface="微软雅黑" pitchFamily="34" charset="-122"/>
                <a:ea typeface="微软雅黑" pitchFamily="34" charset="-122"/>
              </a:rPr>
              <a:t>（</a:t>
            </a:r>
            <a:r>
              <a:rPr lang="en-US" altLang="zh-CN" sz="2400" dirty="0">
                <a:latin typeface="微软雅黑" pitchFamily="34" charset="-122"/>
                <a:ea typeface="微软雅黑" pitchFamily="34" charset="-122"/>
              </a:rPr>
              <a:t>3</a:t>
            </a:r>
            <a:r>
              <a:rPr lang="zh-CN" altLang="zh-CN" sz="2400" dirty="0">
                <a:latin typeface="微软雅黑" pitchFamily="34" charset="-122"/>
                <a:ea typeface="微软雅黑" pitchFamily="34" charset="-122"/>
              </a:rPr>
              <a:t>）按电气安装接线图接线，注意接线要牢固，接触要良好，文明操作</a:t>
            </a:r>
            <a:r>
              <a:rPr lang="zh-CN" altLang="zh-CN" sz="2400" dirty="0" smtClean="0">
                <a:latin typeface="微软雅黑" pitchFamily="34" charset="-122"/>
                <a:ea typeface="微软雅黑" pitchFamily="34" charset="-122"/>
              </a:rPr>
              <a:t>。安装</a:t>
            </a:r>
            <a:r>
              <a:rPr lang="zh-CN" altLang="zh-CN" sz="2400" dirty="0">
                <a:latin typeface="微软雅黑" pitchFamily="34" charset="-122"/>
                <a:ea typeface="微软雅黑" pitchFamily="34" charset="-122"/>
              </a:rPr>
              <a:t>动力电路的导线采用黑色，控制电路采用红色，图</a:t>
            </a:r>
            <a:r>
              <a:rPr lang="en-US" altLang="zh-CN" sz="2400" dirty="0">
                <a:latin typeface="微软雅黑" pitchFamily="34" charset="-122"/>
                <a:ea typeface="微软雅黑" pitchFamily="34" charset="-122"/>
              </a:rPr>
              <a:t>3-8</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b</a:t>
            </a:r>
            <a:r>
              <a:rPr lang="zh-CN" altLang="zh-CN" sz="2400" dirty="0">
                <a:latin typeface="微软雅黑" pitchFamily="34" charset="-122"/>
                <a:ea typeface="微软雅黑" pitchFamily="34" charset="-122"/>
              </a:rPr>
              <a:t>）中实线表示明配线，虚线表示暗配线，安装后应符合要求</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4</a:t>
            </a:r>
            <a:r>
              <a:rPr lang="zh-CN" altLang="zh-CN" sz="2400" dirty="0">
                <a:latin typeface="微软雅黑" pitchFamily="34" charset="-122"/>
                <a:ea typeface="微软雅黑" pitchFamily="34" charset="-122"/>
              </a:rPr>
              <a:t>）检测与调试。</a:t>
            </a: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277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700" b="0" i="0" u="none" strike="noStrike" cap="none" normalizeH="0" baseline="0" smtClean="0">
                <a:ln>
                  <a:noFill/>
                </a:ln>
                <a:solidFill>
                  <a:schemeClr val="tx1"/>
                </a:solidFill>
                <a:effectLst/>
                <a:latin typeface="Times New Roman" pitchFamily="18" charset="0"/>
                <a:ea typeface="仿宋_GB231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744486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6"/>
          <p:cNvSpPr txBox="1">
            <a:spLocks noChangeArrowheads="1"/>
          </p:cNvSpPr>
          <p:nvPr/>
        </p:nvSpPr>
        <p:spPr bwMode="auto">
          <a:xfrm>
            <a:off x="579201" y="908720"/>
            <a:ext cx="1784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3. </a:t>
            </a:r>
            <a:r>
              <a:rPr lang="zh-CN" altLang="en-US" sz="2400" b="1" dirty="0" smtClean="0">
                <a:solidFill>
                  <a:schemeClr val="tx2"/>
                </a:solidFill>
                <a:latin typeface="微软雅黑" pitchFamily="34" charset="-122"/>
                <a:ea typeface="微软雅黑" pitchFamily="34" charset="-122"/>
                <a:cs typeface="+mj-cs"/>
              </a:rPr>
              <a:t>注意事项</a:t>
            </a:r>
            <a:endParaRPr lang="zh-CN" altLang="en-US" sz="2400" b="1" dirty="0">
              <a:solidFill>
                <a:schemeClr val="tx2"/>
              </a:solidFill>
              <a:latin typeface="微软雅黑" pitchFamily="34" charset="-122"/>
              <a:ea typeface="微软雅黑" pitchFamily="34" charset="-122"/>
              <a:cs typeface="+mj-cs"/>
            </a:endParaRPr>
          </a:p>
        </p:txBody>
      </p:sp>
      <p:sp>
        <p:nvSpPr>
          <p:cNvPr id="2" name="矩形 1"/>
          <p:cNvSpPr/>
          <p:nvPr/>
        </p:nvSpPr>
        <p:spPr>
          <a:xfrm>
            <a:off x="755576" y="1628800"/>
            <a:ext cx="7488832" cy="3970318"/>
          </a:xfrm>
          <a:prstGeom prst="rect">
            <a:avLst/>
          </a:prstGeom>
        </p:spPr>
        <p:txBody>
          <a:bodyPr wrap="square">
            <a:spAutoFit/>
          </a:bodyPr>
          <a:lstStyle/>
          <a:p>
            <a:pPr marL="285750" indent="-285750">
              <a:lnSpc>
                <a:spcPct val="150000"/>
              </a:lnSpc>
              <a:buFont typeface="Wingdings" pitchFamily="2" charset="2"/>
              <a:buChar char="ü"/>
            </a:pPr>
            <a:r>
              <a:rPr lang="zh-CN" altLang="zh-CN" sz="2400" dirty="0">
                <a:latin typeface="微软雅黑" pitchFamily="34" charset="-122"/>
                <a:ea typeface="微软雅黑" pitchFamily="34" charset="-122"/>
              </a:rPr>
              <a:t>电动机必须安放平稳，电动机金属外壳须可靠接地</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285750" indent="-285750">
              <a:lnSpc>
                <a:spcPct val="150000"/>
              </a:lnSpc>
              <a:buFont typeface="Wingdings" pitchFamily="2" charset="2"/>
              <a:buChar char="ü"/>
            </a:pPr>
            <a:r>
              <a:rPr lang="zh-CN" altLang="zh-CN" sz="2400" dirty="0" smtClean="0">
                <a:latin typeface="微软雅黑" pitchFamily="34" charset="-122"/>
                <a:ea typeface="微软雅黑" pitchFamily="34" charset="-122"/>
              </a:rPr>
              <a:t>接</a:t>
            </a:r>
            <a:r>
              <a:rPr lang="zh-CN" altLang="zh-CN" sz="2400" dirty="0">
                <a:latin typeface="微软雅黑" pitchFamily="34" charset="-122"/>
                <a:ea typeface="微软雅黑" pitchFamily="34" charset="-122"/>
              </a:rPr>
              <a:t>至电动机的导线必须穿在导线通道内加以保护，或采用坚韧的四芯橡皮套导线进行临时通电校验。</a:t>
            </a:r>
          </a:p>
          <a:p>
            <a:pPr marL="285750" indent="-285750">
              <a:lnSpc>
                <a:spcPct val="150000"/>
              </a:lnSpc>
              <a:buFont typeface="Wingdings" pitchFamily="2" charset="2"/>
              <a:buChar char="ü"/>
            </a:pPr>
            <a:r>
              <a:rPr lang="zh-CN" altLang="zh-CN" sz="2400" dirty="0">
                <a:latin typeface="微软雅黑" pitchFamily="34" charset="-122"/>
                <a:ea typeface="微软雅黑" pitchFamily="34" charset="-122"/>
              </a:rPr>
              <a:t>电源进线应接在螺旋式熔断器底座中心端上，出线应接在螺纹外壳上。</a:t>
            </a:r>
          </a:p>
          <a:p>
            <a:pPr marL="285750" indent="-285750">
              <a:lnSpc>
                <a:spcPct val="150000"/>
              </a:lnSpc>
              <a:buFont typeface="Wingdings" pitchFamily="2" charset="2"/>
              <a:buChar char="ü"/>
            </a:pPr>
            <a:r>
              <a:rPr lang="zh-CN" altLang="zh-CN" sz="2400" dirty="0">
                <a:latin typeface="微软雅黑" pitchFamily="34" charset="-122"/>
                <a:ea typeface="微软雅黑" pitchFamily="34" charset="-122"/>
              </a:rPr>
              <a:t>接线要求牢靠，不允许用手触及各电气元件的导电部分，以免触电及意外损伤。</a:t>
            </a: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277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700" b="0" i="0" u="none" strike="noStrike" cap="none" normalizeH="0" baseline="0" smtClean="0">
                <a:ln>
                  <a:noFill/>
                </a:ln>
                <a:solidFill>
                  <a:schemeClr val="tx1"/>
                </a:solidFill>
                <a:effectLst/>
                <a:latin typeface="Times New Roman" pitchFamily="18" charset="0"/>
                <a:ea typeface="仿宋_GB231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1517887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9592" y="1052737"/>
            <a:ext cx="7344816" cy="2431435"/>
          </a:xfrm>
          <a:prstGeom prst="rect">
            <a:avLst/>
          </a:prstGeom>
        </p:spPr>
        <p:txBody>
          <a:bodyPr wrap="square">
            <a:spAutoFit/>
          </a:bodyPr>
          <a:lstStyle/>
          <a:p>
            <a:r>
              <a:rPr lang="en-US" altLang="zh-CN" sz="2400" b="1" dirty="0" smtClean="0">
                <a:solidFill>
                  <a:schemeClr val="tx2"/>
                </a:solidFill>
                <a:latin typeface="微软雅黑" pitchFamily="34" charset="-122"/>
                <a:ea typeface="微软雅黑" pitchFamily="34" charset="-122"/>
                <a:cs typeface="+mj-cs"/>
              </a:rPr>
              <a:t>4. </a:t>
            </a:r>
            <a:r>
              <a:rPr lang="zh-CN" altLang="zh-CN" sz="2400" b="1" dirty="0">
                <a:solidFill>
                  <a:schemeClr val="tx2"/>
                </a:solidFill>
                <a:latin typeface="微软雅黑" pitchFamily="34" charset="-122"/>
                <a:ea typeface="微软雅黑" pitchFamily="34" charset="-122"/>
                <a:cs typeface="+mj-cs"/>
              </a:rPr>
              <a:t>思考</a:t>
            </a:r>
            <a:r>
              <a:rPr lang="zh-CN" altLang="zh-CN" sz="2400" b="1" dirty="0" smtClean="0">
                <a:solidFill>
                  <a:schemeClr val="tx2"/>
                </a:solidFill>
                <a:latin typeface="微软雅黑" pitchFamily="34" charset="-122"/>
                <a:ea typeface="微软雅黑" pitchFamily="34" charset="-122"/>
                <a:cs typeface="+mj-cs"/>
              </a:rPr>
              <a:t>与</a:t>
            </a:r>
            <a:r>
              <a:rPr lang="zh-CN" altLang="en-US" sz="2400" b="1" dirty="0" smtClean="0">
                <a:solidFill>
                  <a:schemeClr val="tx2"/>
                </a:solidFill>
                <a:latin typeface="微软雅黑" pitchFamily="34" charset="-122"/>
                <a:ea typeface="微软雅黑" pitchFamily="34" charset="-122"/>
                <a:cs typeface="+mj-cs"/>
              </a:rPr>
              <a:t>练习</a:t>
            </a:r>
            <a:endParaRPr lang="en-US" altLang="zh-CN" sz="2400" b="1" dirty="0" smtClean="0">
              <a:solidFill>
                <a:schemeClr val="tx2"/>
              </a:solidFill>
              <a:latin typeface="微软雅黑" pitchFamily="34" charset="-122"/>
              <a:ea typeface="微软雅黑" pitchFamily="34" charset="-122"/>
              <a:cs typeface="+mj-cs"/>
            </a:endParaRPr>
          </a:p>
          <a:p>
            <a:r>
              <a:rPr lang="zh-CN" altLang="zh-CN" sz="2000" dirty="0"/>
              <a:t> </a:t>
            </a:r>
            <a:endParaRPr lang="en-US" altLang="zh-CN" sz="2000" dirty="0" smtClean="0"/>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）检查线路和调试是按哪几个步骤进行的？</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）接触器的结构是由哪几个部分组成的？</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3</a:t>
            </a:r>
            <a:r>
              <a:rPr lang="zh-CN" altLang="zh-CN" sz="2400" dirty="0">
                <a:latin typeface="微软雅黑" pitchFamily="34" charset="-122"/>
                <a:ea typeface="微软雅黑" pitchFamily="34" charset="-122"/>
              </a:rPr>
              <a:t>）点动控制的特点是什么？</a:t>
            </a:r>
          </a:p>
        </p:txBody>
      </p:sp>
    </p:spTree>
    <p:extLst>
      <p:ext uri="{BB962C8B-B14F-4D97-AF65-F5344CB8AC3E}">
        <p14:creationId xmlns:p14="http://schemas.microsoft.com/office/powerpoint/2010/main" val="2049045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1" y="836713"/>
            <a:ext cx="4250332" cy="4616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3.5 </a:t>
            </a:r>
            <a:r>
              <a:rPr lang="zh-CN" altLang="en-US" sz="2400" b="1" dirty="0" smtClean="0">
                <a:solidFill>
                  <a:srgbClr val="7030A0"/>
                </a:solidFill>
                <a:latin typeface="微软雅黑" pitchFamily="34" charset="-122"/>
                <a:ea typeface="微软雅黑" pitchFamily="34" charset="-122"/>
              </a:rPr>
              <a:t>实训报告要求和考核标准</a:t>
            </a:r>
            <a:endParaRPr lang="zh-CN" altLang="en-US" sz="2400" b="1" dirty="0">
              <a:solidFill>
                <a:srgbClr val="7030A0"/>
              </a:solidFill>
              <a:latin typeface="微软雅黑" pitchFamily="34" charset="-122"/>
              <a:ea typeface="微软雅黑" pitchFamily="34" charset="-122"/>
            </a:endParaRPr>
          </a:p>
        </p:txBody>
      </p:sp>
      <p:sp>
        <p:nvSpPr>
          <p:cNvPr id="2" name="矩形 1"/>
          <p:cNvSpPr/>
          <p:nvPr/>
        </p:nvSpPr>
        <p:spPr>
          <a:xfrm>
            <a:off x="3131840" y="1411000"/>
            <a:ext cx="2307042" cy="369332"/>
          </a:xfrm>
          <a:prstGeom prst="rect">
            <a:avLst/>
          </a:prstGeom>
        </p:spPr>
        <p:txBody>
          <a:bodyPr wrap="none">
            <a:spAutoFit/>
          </a:bodyPr>
          <a:lstStyle/>
          <a:p>
            <a:r>
              <a:rPr lang="zh-CN" altLang="zh-CN" dirty="0" smtClean="0">
                <a:latin typeface="微软雅黑" pitchFamily="34" charset="-122"/>
                <a:ea typeface="微软雅黑" pitchFamily="34" charset="-122"/>
              </a:rPr>
              <a:t>表</a:t>
            </a:r>
            <a:r>
              <a:rPr lang="en-US" altLang="zh-CN" dirty="0" smtClean="0">
                <a:latin typeface="微软雅黑" pitchFamily="34" charset="-122"/>
                <a:ea typeface="微软雅黑" pitchFamily="34" charset="-122"/>
              </a:rPr>
              <a:t>3</a:t>
            </a:r>
            <a:r>
              <a:rPr lang="zh-CN" altLang="zh-CN" dirty="0" smtClean="0">
                <a:latin typeface="微软雅黑" pitchFamily="34" charset="-122"/>
                <a:ea typeface="微软雅黑" pitchFamily="34" charset="-122"/>
              </a:rPr>
              <a:t>-</a:t>
            </a:r>
            <a:r>
              <a:rPr lang="zh-CN" altLang="zh-CN" dirty="0">
                <a:latin typeface="微软雅黑" pitchFamily="34" charset="-122"/>
                <a:ea typeface="微软雅黑" pitchFamily="34" charset="-122"/>
              </a:rPr>
              <a:t>3  实训考核标准</a:t>
            </a:r>
          </a:p>
        </p:txBody>
      </p:sp>
      <p:graphicFrame>
        <p:nvGraphicFramePr>
          <p:cNvPr id="6" name="表格 5"/>
          <p:cNvGraphicFramePr>
            <a:graphicFrameLocks noGrp="1"/>
          </p:cNvGraphicFramePr>
          <p:nvPr>
            <p:extLst>
              <p:ext uri="{D42A27DB-BD31-4B8C-83A1-F6EECF244321}">
                <p14:modId xmlns:p14="http://schemas.microsoft.com/office/powerpoint/2010/main" val="3759467422"/>
              </p:ext>
            </p:extLst>
          </p:nvPr>
        </p:nvGraphicFramePr>
        <p:xfrm>
          <a:off x="1763688" y="1916832"/>
          <a:ext cx="5581650" cy="4381500"/>
        </p:xfrm>
        <a:graphic>
          <a:graphicData uri="http://schemas.openxmlformats.org/drawingml/2006/table">
            <a:tbl>
              <a:tblPr/>
              <a:tblGrid>
                <a:gridCol w="1116205"/>
                <a:gridCol w="1242572"/>
                <a:gridCol w="525637"/>
                <a:gridCol w="1994643"/>
                <a:gridCol w="702593"/>
              </a:tblGrid>
              <a:tr h="0">
                <a:tc>
                  <a:txBody>
                    <a:bodyPr/>
                    <a:lstStyle/>
                    <a:p>
                      <a:pPr algn="ctr">
                        <a:lnSpc>
                          <a:spcPts val="2300"/>
                        </a:lnSpc>
                        <a:spcAft>
                          <a:spcPts val="0"/>
                        </a:spcAft>
                      </a:pPr>
                      <a:r>
                        <a:rPr lang="zh-CN" sz="1600" kern="100" dirty="0">
                          <a:solidFill>
                            <a:srgbClr val="C00000"/>
                          </a:solidFill>
                          <a:effectLst/>
                          <a:latin typeface="Times New Roman"/>
                          <a:ea typeface="宋体"/>
                        </a:rPr>
                        <a:t>考核项目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ts val="2300"/>
                        </a:lnSpc>
                        <a:spcAft>
                          <a:spcPts val="0"/>
                        </a:spcAft>
                      </a:pPr>
                      <a:r>
                        <a:rPr lang="zh-CN" sz="1600" kern="100" dirty="0">
                          <a:solidFill>
                            <a:srgbClr val="C00000"/>
                          </a:solidFill>
                          <a:effectLst/>
                          <a:latin typeface="Times New Roman"/>
                          <a:ea typeface="宋体"/>
                        </a:rPr>
                        <a:t>考核内容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ts val="2300"/>
                        </a:lnSpc>
                        <a:spcAft>
                          <a:spcPts val="0"/>
                        </a:spcAft>
                      </a:pPr>
                      <a:r>
                        <a:rPr lang="zh-CN" sz="1600" kern="100" dirty="0">
                          <a:solidFill>
                            <a:srgbClr val="C00000"/>
                          </a:solidFill>
                          <a:effectLst/>
                          <a:latin typeface="Times New Roman"/>
                          <a:ea typeface="宋体"/>
                        </a:rPr>
                        <a:t>配分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ts val="2300"/>
                        </a:lnSpc>
                        <a:spcAft>
                          <a:spcPts val="0"/>
                        </a:spcAft>
                      </a:pPr>
                      <a:r>
                        <a:rPr lang="zh-CN" sz="1600" kern="100" dirty="0">
                          <a:solidFill>
                            <a:srgbClr val="C00000"/>
                          </a:solidFill>
                          <a:effectLst/>
                          <a:latin typeface="Times New Roman"/>
                          <a:ea typeface="宋体"/>
                        </a:rPr>
                        <a:t>考核要求及评分标准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ts val="2300"/>
                        </a:lnSpc>
                        <a:spcAft>
                          <a:spcPts val="0"/>
                        </a:spcAft>
                      </a:pPr>
                      <a:r>
                        <a:rPr lang="zh-CN" sz="1600" kern="100" dirty="0">
                          <a:solidFill>
                            <a:srgbClr val="C00000"/>
                          </a:solidFill>
                          <a:effectLst/>
                          <a:latin typeface="Times New Roman"/>
                          <a:ea typeface="宋体"/>
                        </a:rPr>
                        <a:t>得分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a:txBody>
                    <a:bodyPr/>
                    <a:lstStyle/>
                    <a:p>
                      <a:pPr algn="ctr">
                        <a:lnSpc>
                          <a:spcPts val="2300"/>
                        </a:lnSpc>
                        <a:spcAft>
                          <a:spcPts val="0"/>
                        </a:spcAft>
                      </a:pPr>
                      <a:r>
                        <a:rPr lang="zh-CN" sz="1600" kern="100">
                          <a:effectLst/>
                          <a:latin typeface="Times New Roman"/>
                          <a:ea typeface="宋体"/>
                        </a:rPr>
                        <a:t>主电路接线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CN" sz="1600" kern="100" dirty="0">
                          <a:effectLst/>
                          <a:latin typeface="Times New Roman"/>
                          <a:ea typeface="宋体"/>
                        </a:rPr>
                        <a:t>电器安装</a:t>
                      </a:r>
                    </a:p>
                    <a:p>
                      <a:pPr algn="ctr">
                        <a:lnSpc>
                          <a:spcPts val="2300"/>
                        </a:lnSpc>
                        <a:spcAft>
                          <a:spcPts val="0"/>
                        </a:spcAft>
                      </a:pPr>
                      <a:r>
                        <a:rPr lang="zh-CN" sz="1600" kern="100" dirty="0">
                          <a:effectLst/>
                          <a:latin typeface="Times New Roman"/>
                          <a:ea typeface="宋体"/>
                        </a:rPr>
                        <a:t>电路连接</a:t>
                      </a:r>
                    </a:p>
                    <a:p>
                      <a:pPr algn="ctr">
                        <a:lnSpc>
                          <a:spcPts val="2300"/>
                        </a:lnSpc>
                        <a:spcAft>
                          <a:spcPts val="0"/>
                        </a:spcAft>
                      </a:pPr>
                      <a:r>
                        <a:rPr lang="zh-CN" sz="1600" kern="100" dirty="0">
                          <a:effectLst/>
                          <a:latin typeface="Times New Roman"/>
                          <a:ea typeface="宋体"/>
                        </a:rPr>
                        <a:t>电动机接线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600" kern="100" dirty="0">
                          <a:effectLst/>
                          <a:latin typeface="Times New Roman"/>
                          <a:ea typeface="宋体"/>
                        </a:rPr>
                        <a:t>30</a:t>
                      </a:r>
                      <a:r>
                        <a:rPr lang="zh-CN" sz="1600" kern="100" dirty="0">
                          <a:effectLst/>
                          <a:latin typeface="Times New Roman"/>
                          <a:ea typeface="宋体"/>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CN" sz="1600" kern="100" dirty="0">
                          <a:effectLst/>
                          <a:latin typeface="Times New Roman"/>
                          <a:ea typeface="宋体"/>
                        </a:rPr>
                        <a:t>接触器的安装到位</a:t>
                      </a:r>
                      <a:r>
                        <a:rPr lang="en-US" sz="1600" kern="100" dirty="0">
                          <a:effectLst/>
                          <a:latin typeface="Times New Roman"/>
                          <a:ea typeface="宋体"/>
                        </a:rPr>
                        <a:t>10</a:t>
                      </a:r>
                      <a:r>
                        <a:rPr lang="zh-CN" sz="1600" kern="100" dirty="0">
                          <a:effectLst/>
                          <a:latin typeface="Times New Roman"/>
                          <a:ea typeface="宋体"/>
                        </a:rPr>
                        <a:t>分</a:t>
                      </a:r>
                    </a:p>
                    <a:p>
                      <a:pPr algn="ctr">
                        <a:lnSpc>
                          <a:spcPts val="2300"/>
                        </a:lnSpc>
                        <a:spcAft>
                          <a:spcPts val="0"/>
                        </a:spcAft>
                      </a:pPr>
                      <a:r>
                        <a:rPr lang="zh-CN" sz="1600" kern="100" dirty="0">
                          <a:effectLst/>
                          <a:latin typeface="Times New Roman"/>
                          <a:ea typeface="宋体"/>
                        </a:rPr>
                        <a:t>电路连接正确</a:t>
                      </a:r>
                      <a:r>
                        <a:rPr lang="en-US" sz="1600" kern="100" dirty="0">
                          <a:effectLst/>
                          <a:latin typeface="Times New Roman"/>
                          <a:ea typeface="宋体"/>
                        </a:rPr>
                        <a:t>15</a:t>
                      </a:r>
                      <a:r>
                        <a:rPr lang="zh-CN" sz="1600" kern="100" dirty="0">
                          <a:effectLst/>
                          <a:latin typeface="Times New Roman"/>
                          <a:ea typeface="宋体"/>
                        </a:rPr>
                        <a:t>分</a:t>
                      </a:r>
                    </a:p>
                    <a:p>
                      <a:pPr algn="ctr">
                        <a:lnSpc>
                          <a:spcPts val="2300"/>
                        </a:lnSpc>
                        <a:spcAft>
                          <a:spcPts val="0"/>
                        </a:spcAft>
                      </a:pPr>
                      <a:r>
                        <a:rPr lang="zh-CN" sz="1600" kern="100" dirty="0">
                          <a:effectLst/>
                          <a:latin typeface="Times New Roman"/>
                          <a:ea typeface="宋体"/>
                        </a:rPr>
                        <a:t>电动机接线</a:t>
                      </a:r>
                      <a:r>
                        <a:rPr lang="en-US" sz="1600" kern="100" dirty="0">
                          <a:effectLst/>
                          <a:latin typeface="Times New Roman"/>
                          <a:ea typeface="宋体"/>
                        </a:rPr>
                        <a:t>5</a:t>
                      </a:r>
                      <a:r>
                        <a:rPr lang="zh-CN" sz="1600" kern="100" dirty="0">
                          <a:effectLst/>
                          <a:latin typeface="Times New Roman"/>
                          <a:ea typeface="宋体"/>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600" kern="100" dirty="0">
                          <a:effectLst/>
                          <a:latin typeface="Times New Roman"/>
                          <a:ea typeface="宋体"/>
                        </a:rPr>
                        <a:t> </a:t>
                      </a:r>
                      <a:endParaRPr lang="zh-CN" sz="1600" kern="100" dirty="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300"/>
                        </a:lnSpc>
                        <a:spcAft>
                          <a:spcPts val="0"/>
                        </a:spcAft>
                      </a:pPr>
                      <a:r>
                        <a:rPr lang="zh-CN" sz="1600" kern="100">
                          <a:effectLst/>
                          <a:latin typeface="Times New Roman"/>
                          <a:ea typeface="宋体"/>
                        </a:rPr>
                        <a:t>实训报告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CN" sz="1600" kern="100">
                          <a:effectLst/>
                          <a:latin typeface="Times New Roman"/>
                          <a:ea typeface="宋体"/>
                        </a:rPr>
                        <a:t>按照报告要求完成、正确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600" kern="100">
                          <a:effectLst/>
                          <a:latin typeface="Times New Roman"/>
                          <a:ea typeface="宋体"/>
                        </a:rPr>
                        <a:t>40</a:t>
                      </a:r>
                      <a:r>
                        <a:rPr lang="zh-CN" sz="1600" kern="100">
                          <a:effectLst/>
                          <a:latin typeface="Times New Roman"/>
                          <a:ea typeface="宋体"/>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CN" sz="1600" kern="100">
                          <a:effectLst/>
                          <a:latin typeface="Times New Roman"/>
                          <a:ea typeface="宋体"/>
                        </a:rPr>
                        <a:t>报告内容</a:t>
                      </a:r>
                      <a:r>
                        <a:rPr lang="en-US" sz="1600" kern="100">
                          <a:effectLst/>
                          <a:latin typeface="Times New Roman"/>
                          <a:ea typeface="宋体"/>
                        </a:rPr>
                        <a:t>40</a:t>
                      </a:r>
                      <a:r>
                        <a:rPr lang="zh-CN" sz="1600" kern="100">
                          <a:effectLst/>
                          <a:latin typeface="Times New Roman"/>
                          <a:ea typeface="宋体"/>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600" kern="100">
                          <a:effectLst/>
                          <a:latin typeface="Times New Roman"/>
                          <a:ea typeface="宋体"/>
                        </a:rPr>
                        <a:t> </a:t>
                      </a:r>
                      <a:endParaRPr lang="zh-CN" sz="160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300"/>
                        </a:lnSpc>
                        <a:spcAft>
                          <a:spcPts val="0"/>
                        </a:spcAft>
                      </a:pPr>
                      <a:r>
                        <a:rPr lang="zh-CN" sz="1600" kern="100">
                          <a:effectLst/>
                          <a:latin typeface="Times New Roman"/>
                          <a:ea typeface="宋体"/>
                        </a:rPr>
                        <a:t>安全文明意识团结协作精神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CN" sz="1600" kern="100">
                          <a:effectLst/>
                          <a:latin typeface="Times New Roman"/>
                          <a:ea typeface="宋体"/>
                        </a:rPr>
                        <a:t>系统组成</a:t>
                      </a:r>
                    </a:p>
                    <a:p>
                      <a:pPr algn="ctr">
                        <a:lnSpc>
                          <a:spcPts val="2300"/>
                        </a:lnSpc>
                        <a:spcAft>
                          <a:spcPts val="0"/>
                        </a:spcAft>
                      </a:pPr>
                      <a:r>
                        <a:rPr lang="zh-CN" sz="1600" kern="100">
                          <a:effectLst/>
                          <a:latin typeface="Times New Roman"/>
                          <a:ea typeface="宋体"/>
                        </a:rPr>
                        <a:t>系统运行</a:t>
                      </a:r>
                    </a:p>
                    <a:p>
                      <a:pPr algn="ctr">
                        <a:lnSpc>
                          <a:spcPts val="2300"/>
                        </a:lnSpc>
                        <a:spcAft>
                          <a:spcPts val="0"/>
                        </a:spcAft>
                      </a:pPr>
                      <a:r>
                        <a:rPr lang="zh-CN" sz="1600" kern="100">
                          <a:effectLst/>
                          <a:latin typeface="Times New Roman"/>
                          <a:ea typeface="宋体"/>
                        </a:rPr>
                        <a:t>运行结果分析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600" kern="100">
                          <a:effectLst/>
                          <a:latin typeface="Times New Roman"/>
                          <a:ea typeface="宋体"/>
                        </a:rPr>
                        <a:t>30</a:t>
                      </a:r>
                      <a:r>
                        <a:rPr lang="zh-CN" sz="1600" kern="100">
                          <a:effectLst/>
                          <a:latin typeface="Times New Roman"/>
                          <a:ea typeface="宋体"/>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CN" sz="1600" kern="100">
                          <a:effectLst/>
                          <a:latin typeface="Times New Roman"/>
                          <a:ea typeface="宋体"/>
                        </a:rPr>
                        <a:t>能说明系统组成</a:t>
                      </a:r>
                      <a:r>
                        <a:rPr lang="en-US" sz="1600" kern="100">
                          <a:effectLst/>
                          <a:latin typeface="Times New Roman"/>
                          <a:ea typeface="宋体"/>
                        </a:rPr>
                        <a:t>10</a:t>
                      </a:r>
                      <a:r>
                        <a:rPr lang="zh-CN" sz="1600" kern="100">
                          <a:effectLst/>
                          <a:latin typeface="Times New Roman"/>
                          <a:ea typeface="宋体"/>
                        </a:rPr>
                        <a:t>分</a:t>
                      </a:r>
                    </a:p>
                    <a:p>
                      <a:pPr algn="ctr">
                        <a:lnSpc>
                          <a:spcPts val="2300"/>
                        </a:lnSpc>
                        <a:spcAft>
                          <a:spcPts val="0"/>
                        </a:spcAft>
                      </a:pPr>
                      <a:r>
                        <a:rPr lang="zh-CN" sz="1600" kern="100">
                          <a:effectLst/>
                          <a:latin typeface="Times New Roman"/>
                          <a:ea typeface="宋体"/>
                        </a:rPr>
                        <a:t>系统运行正常</a:t>
                      </a:r>
                      <a:r>
                        <a:rPr lang="en-US" sz="1600" kern="100">
                          <a:effectLst/>
                          <a:latin typeface="Times New Roman"/>
                          <a:ea typeface="宋体"/>
                        </a:rPr>
                        <a:t>10</a:t>
                      </a:r>
                      <a:r>
                        <a:rPr lang="zh-CN" sz="1600" kern="100">
                          <a:effectLst/>
                          <a:latin typeface="Times New Roman"/>
                          <a:ea typeface="宋体"/>
                        </a:rPr>
                        <a:t>分</a:t>
                      </a:r>
                    </a:p>
                    <a:p>
                      <a:pPr algn="ctr">
                        <a:lnSpc>
                          <a:spcPts val="2300"/>
                        </a:lnSpc>
                        <a:spcAft>
                          <a:spcPts val="0"/>
                        </a:spcAft>
                      </a:pPr>
                      <a:r>
                        <a:rPr lang="zh-CN" sz="1600" kern="100">
                          <a:effectLst/>
                          <a:latin typeface="Times New Roman"/>
                          <a:ea typeface="宋体"/>
                        </a:rPr>
                        <a:t>会分析运行结果</a:t>
                      </a:r>
                      <a:r>
                        <a:rPr lang="en-US" sz="1600" kern="100">
                          <a:effectLst/>
                          <a:latin typeface="Times New Roman"/>
                          <a:ea typeface="宋体"/>
                        </a:rPr>
                        <a:t>10</a:t>
                      </a:r>
                      <a:r>
                        <a:rPr lang="zh-CN" sz="1600" kern="100">
                          <a:effectLst/>
                          <a:latin typeface="Times New Roman"/>
                          <a:ea typeface="宋体"/>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600" kern="100">
                          <a:effectLst/>
                          <a:latin typeface="Times New Roman"/>
                          <a:ea typeface="宋体"/>
                        </a:rPr>
                        <a:t> </a:t>
                      </a:r>
                      <a:endParaRPr lang="zh-CN" sz="160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300"/>
                        </a:lnSpc>
                        <a:spcAft>
                          <a:spcPts val="0"/>
                        </a:spcAft>
                      </a:pPr>
                      <a:r>
                        <a:rPr lang="zh-CN" sz="1600" kern="100">
                          <a:effectLst/>
                          <a:latin typeface="Times New Roman"/>
                          <a:ea typeface="宋体"/>
                        </a:rPr>
                        <a:t>实际总得分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600" kern="100">
                          <a:effectLst/>
                          <a:latin typeface="Times New Roman"/>
                          <a:ea typeface="宋体"/>
                        </a:rPr>
                        <a:t> </a:t>
                      </a:r>
                      <a:endParaRPr lang="zh-CN" sz="160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2300"/>
                        </a:lnSpc>
                        <a:spcAft>
                          <a:spcPts val="0"/>
                        </a:spcAft>
                      </a:pPr>
                      <a:r>
                        <a:rPr lang="zh-CN" sz="1600" kern="100">
                          <a:effectLst/>
                          <a:latin typeface="Times New Roman"/>
                          <a:ea typeface="宋体"/>
                        </a:rPr>
                        <a:t>教师签字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ts val="2300"/>
                        </a:lnSpc>
                        <a:spcAft>
                          <a:spcPts val="0"/>
                        </a:spcAft>
                      </a:pPr>
                      <a:r>
                        <a:rPr lang="en-US" sz="1600" kern="100" dirty="0">
                          <a:effectLst/>
                          <a:latin typeface="Times New Roman"/>
                          <a:ea typeface="宋体"/>
                        </a:rPr>
                        <a:t> </a:t>
                      </a:r>
                      <a:endParaRPr lang="zh-CN" sz="1600" kern="100" dirty="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67158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7557" b="32274"/>
          <a:stretch/>
        </p:blipFill>
        <p:spPr>
          <a:xfrm>
            <a:off x="251520" y="1961984"/>
            <a:ext cx="4144616" cy="2751860"/>
          </a:xfrm>
          <a:prstGeom prst="ellipse">
            <a:avLst/>
          </a:prstGeom>
          <a:ln>
            <a:noFill/>
          </a:ln>
          <a:effectLst>
            <a:softEdge rad="112500"/>
          </a:effectLst>
        </p:spPr>
      </p:pic>
      <p:sp>
        <p:nvSpPr>
          <p:cNvPr id="4" name="矩形 25"/>
          <p:cNvSpPr>
            <a:spLocks noChangeArrowheads="1"/>
          </p:cNvSpPr>
          <p:nvPr/>
        </p:nvSpPr>
        <p:spPr bwMode="auto">
          <a:xfrm>
            <a:off x="4283968" y="3212976"/>
            <a:ext cx="41044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buFont typeface="Arial" charset="0"/>
              <a:buNone/>
              <a:defRPr/>
            </a:pPr>
            <a:r>
              <a:rPr lang="en-US" altLang="zh-CN" sz="4800" b="1" kern="0" cap="all" dirty="0">
                <a:ln w="9000" cmpd="sng">
                  <a:solidFill>
                    <a:srgbClr val="9D9394">
                      <a:shade val="50000"/>
                      <a:satMod val="120000"/>
                    </a:srgbClr>
                  </a:solidFill>
                  <a:prstDash val="solid"/>
                </a:ln>
                <a:gradFill>
                  <a:gsLst>
                    <a:gs pos="0">
                      <a:srgbClr val="9D9394">
                        <a:shade val="20000"/>
                        <a:satMod val="245000"/>
                      </a:srgbClr>
                    </a:gs>
                    <a:gs pos="43000">
                      <a:srgbClr val="9D9394">
                        <a:satMod val="255000"/>
                      </a:srgbClr>
                    </a:gs>
                    <a:gs pos="48000">
                      <a:srgbClr val="9D9394">
                        <a:shade val="85000"/>
                        <a:satMod val="255000"/>
                      </a:srgbClr>
                    </a:gs>
                    <a:gs pos="100000">
                      <a:srgbClr val="9D9394">
                        <a:shade val="20000"/>
                        <a:satMod val="245000"/>
                      </a:srgbClr>
                    </a:gs>
                  </a:gsLst>
                  <a:lin ang="5400000"/>
                </a:gradFill>
                <a:effectLst>
                  <a:reflection blurRad="12700" stA="28000" endPos="45000" dist="1000" dir="5400000" sy="-100000" algn="bl" rotWithShape="0"/>
                </a:effectLst>
                <a:latin typeface="Kozuka Gothic Pr6N B" pitchFamily="34" charset="-128"/>
                <a:ea typeface="Kozuka Gothic Pr6N B" pitchFamily="34" charset="-128"/>
                <a:sym typeface="Palace Script MT" pitchFamily="66" charset="0"/>
              </a:rPr>
              <a:t>Thank </a:t>
            </a:r>
            <a:r>
              <a:rPr lang="en-US" altLang="zh-CN" sz="4800" kern="0" dirty="0">
                <a:solidFill>
                  <a:srgbClr val="7D3C4A">
                    <a:lumMod val="50000"/>
                  </a:srgbClr>
                </a:solidFill>
                <a:latin typeface="Kozuka Gothic Pr6N B" pitchFamily="34" charset="-128"/>
                <a:ea typeface="Kozuka Gothic Pr6N B" pitchFamily="34" charset="-128"/>
                <a:sym typeface="Palace Script MT" pitchFamily="66" charset="0"/>
              </a:rPr>
              <a:t> </a:t>
            </a:r>
            <a:r>
              <a:rPr lang="en-US" altLang="zh-CN" sz="4800" b="1" kern="0" cap="all" dirty="0">
                <a:ln w="9000" cmpd="sng">
                  <a:solidFill>
                    <a:srgbClr val="9D9394">
                      <a:shade val="50000"/>
                      <a:satMod val="120000"/>
                    </a:srgbClr>
                  </a:solidFill>
                  <a:prstDash val="solid"/>
                </a:ln>
                <a:gradFill>
                  <a:gsLst>
                    <a:gs pos="0">
                      <a:srgbClr val="9D9394">
                        <a:shade val="20000"/>
                        <a:satMod val="245000"/>
                      </a:srgbClr>
                    </a:gs>
                    <a:gs pos="43000">
                      <a:srgbClr val="9D9394">
                        <a:satMod val="255000"/>
                      </a:srgbClr>
                    </a:gs>
                    <a:gs pos="48000">
                      <a:srgbClr val="9D9394">
                        <a:shade val="85000"/>
                        <a:satMod val="255000"/>
                      </a:srgbClr>
                    </a:gs>
                    <a:gs pos="100000">
                      <a:srgbClr val="9D9394">
                        <a:shade val="20000"/>
                        <a:satMod val="245000"/>
                      </a:srgbClr>
                    </a:gs>
                  </a:gsLst>
                  <a:lin ang="5400000"/>
                </a:gradFill>
                <a:effectLst>
                  <a:reflection blurRad="12700" stA="28000" endPos="45000" dist="1000" dir="5400000" sy="-100000" algn="bl" rotWithShape="0"/>
                </a:effectLst>
                <a:latin typeface="Kozuka Gothic Pr6N B" pitchFamily="34" charset="-128"/>
                <a:ea typeface="Kozuka Gothic Pr6N B" pitchFamily="34" charset="-128"/>
                <a:sym typeface="Palace Script MT" pitchFamily="66" charset="0"/>
              </a:rPr>
              <a:t>you!</a:t>
            </a:r>
            <a:r>
              <a:rPr lang="en-US" altLang="zh-CN" sz="4800" kern="0" dirty="0">
                <a:solidFill>
                  <a:srgbClr val="7982BD">
                    <a:lumMod val="75000"/>
                  </a:srgbClr>
                </a:solidFill>
                <a:latin typeface="Kozuka Gothic Pr6N B" pitchFamily="34" charset="-128"/>
                <a:ea typeface="Kozuka Gothic Pr6N B" pitchFamily="34" charset="-128"/>
                <a:sym typeface="Palace Script MT" pitchFamily="66" charset="0"/>
              </a:rPr>
              <a:t> </a:t>
            </a:r>
            <a:endParaRPr lang="zh-CN" altLang="en-US" sz="4800" kern="0" dirty="0">
              <a:solidFill>
                <a:srgbClr val="7982BD">
                  <a:lumMod val="75000"/>
                </a:srgbClr>
              </a:solidFill>
              <a:latin typeface="Kozuka Gothic Pr6N B" pitchFamily="34" charset="-128"/>
              <a:ea typeface="Kozuka Gothic Pr6N B" pitchFamily="34" charset="-128"/>
            </a:endParaRPr>
          </a:p>
        </p:txBody>
      </p:sp>
      <p:cxnSp>
        <p:nvCxnSpPr>
          <p:cNvPr id="23556" name="直接连接符 5"/>
          <p:cNvCxnSpPr>
            <a:cxnSpLocks noChangeShapeType="1"/>
          </p:cNvCxnSpPr>
          <p:nvPr/>
        </p:nvCxnSpPr>
        <p:spPr bwMode="auto">
          <a:xfrm>
            <a:off x="3203575" y="4437063"/>
            <a:ext cx="4897438" cy="0"/>
          </a:xfrm>
          <a:prstGeom prst="line">
            <a:avLst/>
          </a:prstGeom>
          <a:noFill/>
          <a:ln w="63500" cmpd="thinThick" algn="ctr">
            <a:solidFill>
              <a:srgbClr val="6D1014"/>
            </a:solidFill>
            <a:round/>
            <a:headEnd/>
            <a:tailEnd/>
          </a:ln>
          <a:extLst>
            <a:ext uri="{909E8E84-426E-40DD-AFC4-6F175D3DCCD1}">
              <a14:hiddenFill xmlns:a14="http://schemas.microsoft.com/office/drawing/2010/main">
                <a:noFill/>
              </a14:hiddenFill>
            </a:ext>
          </a:extLst>
        </p:spPr>
      </p:cxnSp>
      <p:cxnSp>
        <p:nvCxnSpPr>
          <p:cNvPr id="8" name="直接连接符 7"/>
          <p:cNvCxnSpPr/>
          <p:nvPr/>
        </p:nvCxnSpPr>
        <p:spPr>
          <a:xfrm>
            <a:off x="4067175" y="2708275"/>
            <a:ext cx="4033838" cy="0"/>
          </a:xfrm>
          <a:prstGeom prst="line">
            <a:avLst/>
          </a:prstGeom>
          <a:ln>
            <a:solidFill>
              <a:srgbClr val="4D4D4D"/>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215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3312368" cy="4616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3.2 </a:t>
            </a:r>
            <a:r>
              <a:rPr lang="zh-CN" altLang="en-US" sz="2400" b="1" dirty="0" smtClean="0">
                <a:solidFill>
                  <a:srgbClr val="7030A0"/>
                </a:solidFill>
                <a:latin typeface="微软雅黑" pitchFamily="34" charset="-122"/>
                <a:ea typeface="微软雅黑" pitchFamily="34" charset="-122"/>
              </a:rPr>
              <a:t>实训设备和元器件</a:t>
            </a:r>
            <a:endParaRPr lang="zh-CN" altLang="en-US" sz="2400" b="1" dirty="0">
              <a:solidFill>
                <a:srgbClr val="7030A0"/>
              </a:solidFill>
              <a:latin typeface="微软雅黑" pitchFamily="34" charset="-122"/>
              <a:ea typeface="微软雅黑" pitchFamily="34" charset="-122"/>
            </a:endParaRPr>
          </a:p>
        </p:txBody>
      </p:sp>
      <p:sp>
        <p:nvSpPr>
          <p:cNvPr id="3" name="矩形 2"/>
          <p:cNvSpPr/>
          <p:nvPr/>
        </p:nvSpPr>
        <p:spPr>
          <a:xfrm>
            <a:off x="2676352" y="1420734"/>
            <a:ext cx="3392275" cy="369332"/>
          </a:xfrm>
          <a:prstGeom prst="rect">
            <a:avLst/>
          </a:prstGeom>
        </p:spPr>
        <p:txBody>
          <a:bodyPr wrap="none">
            <a:spAutoFit/>
          </a:bodyPr>
          <a:lstStyle/>
          <a:p>
            <a:r>
              <a:rPr lang="zh-CN" altLang="zh-CN" dirty="0" smtClean="0">
                <a:latin typeface="微软雅黑" pitchFamily="34" charset="-122"/>
                <a:ea typeface="微软雅黑" pitchFamily="34" charset="-122"/>
              </a:rPr>
              <a:t>表</a:t>
            </a:r>
            <a:r>
              <a:rPr lang="en-US" altLang="zh-CN" dirty="0" smtClean="0">
                <a:latin typeface="微软雅黑" pitchFamily="34" charset="-122"/>
                <a:ea typeface="微软雅黑" pitchFamily="34" charset="-122"/>
              </a:rPr>
              <a:t>3</a:t>
            </a:r>
            <a:r>
              <a:rPr lang="zh-CN" altLang="zh-CN" dirty="0" smtClean="0">
                <a:latin typeface="微软雅黑" pitchFamily="34" charset="-122"/>
                <a:ea typeface="微软雅黑" pitchFamily="34" charset="-122"/>
              </a:rPr>
              <a:t>-1</a:t>
            </a:r>
            <a:r>
              <a:rPr lang="en-US" altLang="zh-CN" smtClean="0">
                <a:latin typeface="微软雅黑" pitchFamily="34" charset="-122"/>
                <a:ea typeface="微软雅黑" pitchFamily="34" charset="-122"/>
              </a:rPr>
              <a:t> </a:t>
            </a:r>
            <a:r>
              <a:rPr lang="zh-CN" altLang="zh-CN" smtClean="0">
                <a:latin typeface="微软雅黑" pitchFamily="34" charset="-122"/>
                <a:ea typeface="微软雅黑" pitchFamily="34" charset="-122"/>
              </a:rPr>
              <a:t>实</a:t>
            </a:r>
            <a:r>
              <a:rPr lang="zh-CN" altLang="zh-CN" dirty="0">
                <a:latin typeface="微软雅黑" pitchFamily="34" charset="-122"/>
                <a:ea typeface="微软雅黑" pitchFamily="34" charset="-122"/>
              </a:rPr>
              <a:t>训设备和元器件明细表</a:t>
            </a:r>
          </a:p>
        </p:txBody>
      </p:sp>
      <p:graphicFrame>
        <p:nvGraphicFramePr>
          <p:cNvPr id="6" name="表格 5"/>
          <p:cNvGraphicFramePr>
            <a:graphicFrameLocks noGrp="1"/>
          </p:cNvGraphicFramePr>
          <p:nvPr>
            <p:extLst>
              <p:ext uri="{D42A27DB-BD31-4B8C-83A1-F6EECF244321}">
                <p14:modId xmlns:p14="http://schemas.microsoft.com/office/powerpoint/2010/main" val="1903861939"/>
              </p:ext>
            </p:extLst>
          </p:nvPr>
        </p:nvGraphicFramePr>
        <p:xfrm>
          <a:off x="1259632" y="1862253"/>
          <a:ext cx="6057822" cy="4399834"/>
        </p:xfrm>
        <a:graphic>
          <a:graphicData uri="http://schemas.openxmlformats.org/drawingml/2006/table">
            <a:tbl>
              <a:tblPr/>
              <a:tblGrid>
                <a:gridCol w="591165"/>
                <a:gridCol w="910514"/>
                <a:gridCol w="1328824"/>
                <a:gridCol w="2155916"/>
                <a:gridCol w="1071403"/>
              </a:tblGrid>
              <a:tr h="536967">
                <a:tc>
                  <a:txBody>
                    <a:bodyPr/>
                    <a:lstStyle/>
                    <a:p>
                      <a:pPr indent="0" algn="ctr">
                        <a:lnSpc>
                          <a:spcPts val="2300"/>
                        </a:lnSpc>
                        <a:spcAft>
                          <a:spcPts val="0"/>
                        </a:spcAft>
                      </a:pPr>
                      <a:r>
                        <a:rPr lang="zh-CN" sz="1400" kern="100" dirty="0">
                          <a:effectLst/>
                          <a:latin typeface="微软雅黑" pitchFamily="34" charset="-122"/>
                          <a:ea typeface="微软雅黑" pitchFamily="34" charset="-122"/>
                        </a:rPr>
                        <a:t>代号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indent="0" algn="ctr">
                        <a:lnSpc>
                          <a:spcPts val="2300"/>
                        </a:lnSpc>
                        <a:spcAft>
                          <a:spcPts val="0"/>
                        </a:spcAft>
                      </a:pPr>
                      <a:r>
                        <a:rPr lang="zh-CN" sz="1400" kern="100" dirty="0">
                          <a:effectLst/>
                          <a:latin typeface="微软雅黑" pitchFamily="34" charset="-122"/>
                          <a:ea typeface="微软雅黑" pitchFamily="34" charset="-122"/>
                        </a:rPr>
                        <a:t>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indent="0" algn="ctr">
                        <a:lnSpc>
                          <a:spcPts val="2300"/>
                        </a:lnSpc>
                        <a:spcAft>
                          <a:spcPts val="0"/>
                        </a:spcAft>
                      </a:pPr>
                      <a:r>
                        <a:rPr lang="zh-CN" sz="1400" kern="100" dirty="0">
                          <a:effectLst/>
                          <a:latin typeface="微软雅黑" pitchFamily="34" charset="-122"/>
                          <a:ea typeface="微软雅黑" pitchFamily="34" charset="-122"/>
                        </a:rPr>
                        <a:t>型号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indent="0" algn="ctr">
                        <a:lnSpc>
                          <a:spcPts val="2300"/>
                        </a:lnSpc>
                        <a:spcAft>
                          <a:spcPts val="0"/>
                        </a:spcAft>
                      </a:pPr>
                      <a:r>
                        <a:rPr lang="zh-CN" sz="1400" kern="100" dirty="0">
                          <a:effectLst/>
                          <a:latin typeface="微软雅黑" pitchFamily="34" charset="-122"/>
                          <a:ea typeface="微软雅黑" pitchFamily="34" charset="-122"/>
                        </a:rPr>
                        <a:t>规格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indent="0" algn="ctr">
                        <a:lnSpc>
                          <a:spcPts val="2300"/>
                        </a:lnSpc>
                        <a:spcAft>
                          <a:spcPts val="0"/>
                        </a:spcAft>
                      </a:pPr>
                      <a:r>
                        <a:rPr lang="zh-CN" sz="1400" kern="100" dirty="0">
                          <a:effectLst/>
                          <a:latin typeface="微软雅黑" pitchFamily="34" charset="-122"/>
                          <a:ea typeface="微软雅黑" pitchFamily="34" charset="-122"/>
                        </a:rPr>
                        <a:t>数量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r>
              <a:tr h="559847">
                <a:tc>
                  <a:txBody>
                    <a:bodyPr/>
                    <a:lstStyle/>
                    <a:p>
                      <a:pPr indent="0" algn="ctr">
                        <a:lnSpc>
                          <a:spcPts val="2300"/>
                        </a:lnSpc>
                        <a:spcAft>
                          <a:spcPts val="0"/>
                        </a:spcAft>
                      </a:pPr>
                      <a:r>
                        <a:rPr lang="en-US" sz="1400" kern="100" dirty="0">
                          <a:effectLst/>
                          <a:latin typeface="微软雅黑" pitchFamily="34" charset="-122"/>
                          <a:ea typeface="微软雅黑" pitchFamily="34" charset="-122"/>
                        </a:rPr>
                        <a:t>M</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zh-CN" sz="1400" kern="100" dirty="0">
                          <a:effectLst/>
                          <a:latin typeface="微软雅黑" pitchFamily="34" charset="-122"/>
                          <a:ea typeface="微软雅黑" pitchFamily="34" charset="-122"/>
                        </a:rPr>
                        <a:t>电动机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dirty="0">
                          <a:effectLst/>
                          <a:latin typeface="微软雅黑" pitchFamily="34" charset="-122"/>
                          <a:ea typeface="微软雅黑" pitchFamily="34" charset="-122"/>
                        </a:rPr>
                        <a:t>Y-112M-4</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dirty="0">
                          <a:effectLst/>
                          <a:latin typeface="微软雅黑" pitchFamily="34" charset="-122"/>
                          <a:ea typeface="微软雅黑" pitchFamily="34" charset="-122"/>
                        </a:rPr>
                        <a:t>4KW</a:t>
                      </a:r>
                      <a:r>
                        <a:rPr lang="zh-CN" sz="1400" kern="100" dirty="0">
                          <a:effectLst/>
                          <a:latin typeface="微软雅黑" pitchFamily="34" charset="-122"/>
                          <a:ea typeface="微软雅黑" pitchFamily="34" charset="-122"/>
                        </a:rPr>
                        <a:t>、</a:t>
                      </a:r>
                      <a:r>
                        <a:rPr lang="en-US" sz="1400" kern="100" dirty="0">
                          <a:effectLst/>
                          <a:latin typeface="微软雅黑" pitchFamily="34" charset="-122"/>
                          <a:ea typeface="微软雅黑" pitchFamily="34" charset="-122"/>
                        </a:rPr>
                        <a:t>380V</a:t>
                      </a:r>
                      <a:r>
                        <a:rPr lang="zh-CN" sz="1400" kern="100" dirty="0">
                          <a:effectLst/>
                          <a:latin typeface="微软雅黑" pitchFamily="34" charset="-122"/>
                          <a:ea typeface="微软雅黑" pitchFamily="34" charset="-122"/>
                        </a:rPr>
                        <a:t>、</a:t>
                      </a:r>
                      <a:r>
                        <a:rPr lang="en-US" sz="1400" kern="100" dirty="0">
                          <a:effectLst/>
                          <a:latin typeface="微软雅黑" pitchFamily="34" charset="-122"/>
                          <a:ea typeface="微软雅黑" pitchFamily="34" charset="-122"/>
                        </a:rPr>
                        <a:t>8.8A</a:t>
                      </a:r>
                      <a:r>
                        <a:rPr lang="zh-CN" sz="1400" kern="100" dirty="0">
                          <a:effectLst/>
                          <a:latin typeface="微软雅黑" pitchFamily="34" charset="-122"/>
                          <a:ea typeface="微软雅黑" pitchFamily="34" charset="-122"/>
                        </a:rPr>
                        <a:t>、</a:t>
                      </a:r>
                      <a:r>
                        <a:rPr lang="en-US" sz="1400" kern="100" dirty="0">
                          <a:effectLst/>
                          <a:latin typeface="微软雅黑" pitchFamily="34" charset="-122"/>
                          <a:ea typeface="微软雅黑" pitchFamily="34" charset="-122"/>
                        </a:rPr>
                        <a:t>1440r/min</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a:effectLst/>
                          <a:latin typeface="微软雅黑" pitchFamily="34" charset="-122"/>
                          <a:ea typeface="微软雅黑" pitchFamily="34" charset="-122"/>
                        </a:rPr>
                        <a:t>1</a:t>
                      </a:r>
                      <a:endParaRPr lang="zh-CN" sz="14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6967">
                <a:tc>
                  <a:txBody>
                    <a:bodyPr/>
                    <a:lstStyle/>
                    <a:p>
                      <a:pPr indent="0" algn="ctr">
                        <a:lnSpc>
                          <a:spcPts val="2300"/>
                        </a:lnSpc>
                        <a:spcAft>
                          <a:spcPts val="0"/>
                        </a:spcAft>
                      </a:pPr>
                      <a:r>
                        <a:rPr lang="en-US" sz="1400" kern="100" dirty="0">
                          <a:effectLst/>
                          <a:latin typeface="微软雅黑" pitchFamily="34" charset="-122"/>
                          <a:ea typeface="微软雅黑" pitchFamily="34" charset="-122"/>
                        </a:rPr>
                        <a:t>QS</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zh-CN" sz="1400" kern="100" dirty="0">
                          <a:effectLst/>
                          <a:latin typeface="微软雅黑" pitchFamily="34" charset="-122"/>
                          <a:ea typeface="微软雅黑" pitchFamily="34" charset="-122"/>
                        </a:rPr>
                        <a:t>组合开关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dirty="0">
                          <a:effectLst/>
                          <a:latin typeface="微软雅黑" pitchFamily="34" charset="-122"/>
                          <a:ea typeface="微软雅黑" pitchFamily="34" charset="-122"/>
                        </a:rPr>
                        <a:t>HZ10-25/3</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zh-CN" sz="1400" kern="100">
                          <a:effectLst/>
                          <a:latin typeface="微软雅黑" pitchFamily="34" charset="-122"/>
                          <a:ea typeface="微软雅黑" pitchFamily="34" charset="-122"/>
                        </a:rPr>
                        <a:t>三极额定电流</a:t>
                      </a:r>
                      <a:r>
                        <a:rPr lang="en-US" sz="1400" kern="100">
                          <a:effectLst/>
                          <a:latin typeface="微软雅黑" pitchFamily="34" charset="-122"/>
                          <a:ea typeface="微软雅黑" pitchFamily="34" charset="-122"/>
                        </a:rPr>
                        <a:t>25A</a:t>
                      </a:r>
                      <a:endParaRPr lang="zh-CN" sz="14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zh-CN" sz="1400" kern="100">
                          <a:effectLst/>
                          <a:latin typeface="微软雅黑" pitchFamily="34" charset="-122"/>
                          <a:ea typeface="微软雅黑" pitchFamily="34" charset="-122"/>
                        </a:rPr>
                        <a:t>若干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8213">
                <a:tc>
                  <a:txBody>
                    <a:bodyPr/>
                    <a:lstStyle/>
                    <a:p>
                      <a:pPr indent="0" algn="ctr">
                        <a:lnSpc>
                          <a:spcPts val="2300"/>
                        </a:lnSpc>
                        <a:spcAft>
                          <a:spcPts val="0"/>
                        </a:spcAft>
                      </a:pPr>
                      <a:r>
                        <a:rPr lang="en-US" sz="1400" kern="100" dirty="0">
                          <a:effectLst/>
                          <a:latin typeface="微软雅黑" pitchFamily="34" charset="-122"/>
                          <a:ea typeface="微软雅黑" pitchFamily="34" charset="-122"/>
                        </a:rPr>
                        <a:t>FU1</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zh-CN" sz="1400" kern="100" dirty="0">
                          <a:effectLst/>
                          <a:latin typeface="微软雅黑" pitchFamily="34" charset="-122"/>
                          <a:ea typeface="微软雅黑" pitchFamily="34" charset="-122"/>
                        </a:rPr>
                        <a:t>熔断器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dirty="0">
                          <a:effectLst/>
                          <a:latin typeface="微软雅黑" pitchFamily="34" charset="-122"/>
                          <a:ea typeface="微软雅黑" pitchFamily="34" charset="-122"/>
                        </a:rPr>
                        <a:t>RL1-60/25</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a:effectLst/>
                          <a:latin typeface="微软雅黑" pitchFamily="34" charset="-122"/>
                          <a:ea typeface="微软雅黑" pitchFamily="34" charset="-122"/>
                        </a:rPr>
                        <a:t>500V</a:t>
                      </a:r>
                      <a:r>
                        <a:rPr lang="zh-CN" sz="1400" kern="100">
                          <a:effectLst/>
                          <a:latin typeface="微软雅黑" pitchFamily="34" charset="-122"/>
                          <a:ea typeface="微软雅黑" pitchFamily="34" charset="-122"/>
                        </a:rPr>
                        <a:t>、</a:t>
                      </a:r>
                      <a:r>
                        <a:rPr lang="en-US" sz="1400" kern="100">
                          <a:effectLst/>
                          <a:latin typeface="微软雅黑" pitchFamily="34" charset="-122"/>
                          <a:ea typeface="微软雅黑" pitchFamily="34" charset="-122"/>
                        </a:rPr>
                        <a:t>60A</a:t>
                      </a:r>
                      <a:r>
                        <a:rPr lang="zh-CN" sz="1400" kern="100">
                          <a:effectLst/>
                          <a:latin typeface="微软雅黑" pitchFamily="34" charset="-122"/>
                          <a:ea typeface="微软雅黑" pitchFamily="34" charset="-122"/>
                        </a:rPr>
                        <a:t>、配熔体额定电流</a:t>
                      </a:r>
                      <a:r>
                        <a:rPr lang="en-US" sz="1400" kern="100">
                          <a:effectLst/>
                          <a:latin typeface="微软雅黑" pitchFamily="34" charset="-122"/>
                          <a:ea typeface="微软雅黑" pitchFamily="34" charset="-122"/>
                        </a:rPr>
                        <a:t>25A</a:t>
                      </a:r>
                      <a:endParaRPr lang="zh-CN" sz="14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a:effectLst/>
                          <a:latin typeface="微软雅黑" pitchFamily="34" charset="-122"/>
                          <a:ea typeface="微软雅黑" pitchFamily="34" charset="-122"/>
                        </a:rPr>
                        <a:t>3</a:t>
                      </a:r>
                      <a:r>
                        <a:rPr lang="zh-CN" sz="1400" kern="100">
                          <a:effectLst/>
                          <a:latin typeface="微软雅黑" pitchFamily="34" charset="-122"/>
                          <a:ea typeface="微软雅黑" pitchFamily="34" charset="-122"/>
                        </a:rPr>
                        <a:t>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8213">
                <a:tc>
                  <a:txBody>
                    <a:bodyPr/>
                    <a:lstStyle/>
                    <a:p>
                      <a:pPr indent="0" algn="ctr">
                        <a:lnSpc>
                          <a:spcPts val="2300"/>
                        </a:lnSpc>
                        <a:spcAft>
                          <a:spcPts val="0"/>
                        </a:spcAft>
                      </a:pPr>
                      <a:r>
                        <a:rPr lang="en-US" sz="1400" kern="100" dirty="0">
                          <a:effectLst/>
                          <a:latin typeface="微软雅黑" pitchFamily="34" charset="-122"/>
                          <a:ea typeface="微软雅黑" pitchFamily="34" charset="-122"/>
                        </a:rPr>
                        <a:t>FU2</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zh-CN" sz="1400" kern="100">
                          <a:effectLst/>
                          <a:latin typeface="微软雅黑" pitchFamily="34" charset="-122"/>
                          <a:ea typeface="微软雅黑" pitchFamily="34" charset="-122"/>
                        </a:rPr>
                        <a:t>熔断器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dirty="0">
                          <a:effectLst/>
                          <a:latin typeface="微软雅黑" pitchFamily="34" charset="-122"/>
                          <a:ea typeface="微软雅黑" pitchFamily="34" charset="-122"/>
                        </a:rPr>
                        <a:t>RL1-15/2</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dirty="0">
                          <a:effectLst/>
                          <a:latin typeface="微软雅黑" pitchFamily="34" charset="-122"/>
                          <a:ea typeface="微软雅黑" pitchFamily="34" charset="-122"/>
                        </a:rPr>
                        <a:t>500V</a:t>
                      </a:r>
                      <a:r>
                        <a:rPr lang="zh-CN" sz="1400" kern="100" dirty="0">
                          <a:effectLst/>
                          <a:latin typeface="微软雅黑" pitchFamily="34" charset="-122"/>
                          <a:ea typeface="微软雅黑" pitchFamily="34" charset="-122"/>
                        </a:rPr>
                        <a:t>、</a:t>
                      </a:r>
                      <a:r>
                        <a:rPr lang="en-US" sz="1400" kern="100" dirty="0">
                          <a:effectLst/>
                          <a:latin typeface="微软雅黑" pitchFamily="34" charset="-122"/>
                          <a:ea typeface="微软雅黑" pitchFamily="34" charset="-122"/>
                        </a:rPr>
                        <a:t>15A</a:t>
                      </a:r>
                      <a:r>
                        <a:rPr lang="zh-CN" sz="1400" kern="100" dirty="0">
                          <a:effectLst/>
                          <a:latin typeface="微软雅黑" pitchFamily="34" charset="-122"/>
                          <a:ea typeface="微软雅黑" pitchFamily="34" charset="-122"/>
                        </a:rPr>
                        <a:t>、配熔体额定电流</a:t>
                      </a:r>
                      <a:r>
                        <a:rPr lang="en-US" sz="1400" kern="100" dirty="0">
                          <a:effectLst/>
                          <a:latin typeface="微软雅黑" pitchFamily="34" charset="-122"/>
                          <a:ea typeface="微软雅黑" pitchFamily="34" charset="-122"/>
                        </a:rPr>
                        <a:t>2A</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a:effectLst/>
                          <a:latin typeface="微软雅黑" pitchFamily="34" charset="-122"/>
                          <a:ea typeface="微软雅黑" pitchFamily="34" charset="-122"/>
                        </a:rPr>
                        <a:t>2</a:t>
                      </a:r>
                      <a:r>
                        <a:rPr lang="zh-CN" sz="1400" kern="100">
                          <a:effectLst/>
                          <a:latin typeface="微软雅黑" pitchFamily="34" charset="-122"/>
                          <a:ea typeface="微软雅黑" pitchFamily="34" charset="-122"/>
                        </a:rPr>
                        <a:t>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59847">
                <a:tc>
                  <a:txBody>
                    <a:bodyPr/>
                    <a:lstStyle/>
                    <a:p>
                      <a:pPr indent="0" algn="ctr">
                        <a:lnSpc>
                          <a:spcPts val="2300"/>
                        </a:lnSpc>
                        <a:spcAft>
                          <a:spcPts val="0"/>
                        </a:spcAft>
                      </a:pPr>
                      <a:r>
                        <a:rPr lang="en-US" sz="1400" kern="100" dirty="0">
                          <a:effectLst/>
                          <a:latin typeface="微软雅黑" pitchFamily="34" charset="-122"/>
                          <a:ea typeface="微软雅黑" pitchFamily="34" charset="-122"/>
                        </a:rPr>
                        <a:t>KM</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zh-CN" sz="1400" kern="100">
                          <a:effectLst/>
                          <a:latin typeface="微软雅黑" pitchFamily="34" charset="-122"/>
                          <a:ea typeface="微软雅黑" pitchFamily="34" charset="-122"/>
                        </a:rPr>
                        <a:t>交流接触器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a:effectLst/>
                          <a:latin typeface="微软雅黑" pitchFamily="34" charset="-122"/>
                          <a:ea typeface="微软雅黑" pitchFamily="34" charset="-122"/>
                        </a:rPr>
                        <a:t>CJ10-20</a:t>
                      </a:r>
                      <a:endParaRPr lang="zh-CN" sz="14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dirty="0">
                          <a:effectLst/>
                          <a:latin typeface="微软雅黑" pitchFamily="34" charset="-122"/>
                          <a:ea typeface="微软雅黑" pitchFamily="34" charset="-122"/>
                        </a:rPr>
                        <a:t>20A</a:t>
                      </a:r>
                      <a:r>
                        <a:rPr lang="zh-CN" sz="1400" kern="100" dirty="0">
                          <a:effectLst/>
                          <a:latin typeface="微软雅黑" pitchFamily="34" charset="-122"/>
                          <a:ea typeface="微软雅黑" pitchFamily="34" charset="-122"/>
                        </a:rPr>
                        <a:t>线圈电压</a:t>
                      </a:r>
                      <a:r>
                        <a:rPr lang="en-US" sz="1400" kern="100" dirty="0">
                          <a:effectLst/>
                          <a:latin typeface="微软雅黑" pitchFamily="34" charset="-122"/>
                          <a:ea typeface="微软雅黑" pitchFamily="34" charset="-122"/>
                        </a:rPr>
                        <a:t>380V</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dirty="0">
                          <a:effectLst/>
                          <a:latin typeface="微软雅黑" pitchFamily="34" charset="-122"/>
                          <a:ea typeface="微软雅黑" pitchFamily="34" charset="-122"/>
                        </a:rPr>
                        <a:t>1</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4107">
                <a:tc>
                  <a:txBody>
                    <a:bodyPr/>
                    <a:lstStyle/>
                    <a:p>
                      <a:pPr indent="0" algn="ctr">
                        <a:lnSpc>
                          <a:spcPts val="2300"/>
                        </a:lnSpc>
                        <a:spcAft>
                          <a:spcPts val="0"/>
                        </a:spcAft>
                      </a:pPr>
                      <a:r>
                        <a:rPr lang="en-US" sz="1400" kern="100" dirty="0">
                          <a:effectLst/>
                          <a:latin typeface="微软雅黑" pitchFamily="34" charset="-122"/>
                          <a:ea typeface="微软雅黑" pitchFamily="34" charset="-122"/>
                        </a:rPr>
                        <a:t>SB</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zh-CN" sz="1400" kern="100">
                          <a:effectLst/>
                          <a:latin typeface="微软雅黑" pitchFamily="34" charset="-122"/>
                          <a:ea typeface="微软雅黑" pitchFamily="34" charset="-122"/>
                        </a:rPr>
                        <a:t>按钮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a:effectLst/>
                          <a:latin typeface="微软雅黑" pitchFamily="34" charset="-122"/>
                          <a:ea typeface="微软雅黑" pitchFamily="34" charset="-122"/>
                        </a:rPr>
                        <a:t>LA4-3H</a:t>
                      </a:r>
                      <a:endParaRPr lang="zh-CN" sz="14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zh-CN" sz="1400" kern="100">
                          <a:effectLst/>
                          <a:latin typeface="微软雅黑" pitchFamily="34" charset="-122"/>
                          <a:ea typeface="微软雅黑" pitchFamily="34" charset="-122"/>
                        </a:rPr>
                        <a:t>保护式按钮</a:t>
                      </a:r>
                      <a:r>
                        <a:rPr lang="en-US" sz="1400" kern="100">
                          <a:effectLst/>
                          <a:latin typeface="微软雅黑" pitchFamily="34" charset="-122"/>
                          <a:ea typeface="微软雅黑" pitchFamily="34" charset="-122"/>
                        </a:rPr>
                        <a:t>3</a:t>
                      </a:r>
                      <a:r>
                        <a:rPr lang="zh-CN" sz="1400" kern="100">
                          <a:effectLst/>
                          <a:latin typeface="微软雅黑" pitchFamily="34" charset="-122"/>
                          <a:ea typeface="微软雅黑" pitchFamily="34" charset="-122"/>
                        </a:rPr>
                        <a:t>（代用）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dirty="0">
                          <a:effectLst/>
                          <a:latin typeface="微软雅黑" pitchFamily="34" charset="-122"/>
                          <a:ea typeface="微软雅黑" pitchFamily="34" charset="-122"/>
                        </a:rPr>
                        <a:t>1</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6967">
                <a:tc>
                  <a:txBody>
                    <a:bodyPr/>
                    <a:lstStyle/>
                    <a:p>
                      <a:pPr indent="0" algn="ctr">
                        <a:lnSpc>
                          <a:spcPts val="2300"/>
                        </a:lnSpc>
                        <a:spcAft>
                          <a:spcPts val="0"/>
                        </a:spcAft>
                      </a:pPr>
                      <a:r>
                        <a:rPr lang="en-US" sz="1400" kern="100" dirty="0">
                          <a:effectLst/>
                          <a:latin typeface="微软雅黑" pitchFamily="34" charset="-122"/>
                          <a:ea typeface="微软雅黑" pitchFamily="34" charset="-122"/>
                        </a:rPr>
                        <a:t>XT</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zh-CN" sz="1400" kern="100" dirty="0">
                          <a:effectLst/>
                          <a:latin typeface="微软雅黑" pitchFamily="34" charset="-122"/>
                          <a:ea typeface="微软雅黑" pitchFamily="34" charset="-122"/>
                        </a:rPr>
                        <a:t>端子板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a:effectLst/>
                          <a:latin typeface="微软雅黑" pitchFamily="34" charset="-122"/>
                          <a:ea typeface="微软雅黑" pitchFamily="34" charset="-122"/>
                        </a:rPr>
                        <a:t>JX2-1015</a:t>
                      </a:r>
                      <a:endParaRPr lang="zh-CN" sz="14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a:effectLst/>
                          <a:latin typeface="微软雅黑" pitchFamily="34" charset="-122"/>
                          <a:ea typeface="微软雅黑" pitchFamily="34" charset="-122"/>
                        </a:rPr>
                        <a:t>10A15</a:t>
                      </a:r>
                      <a:r>
                        <a:rPr lang="zh-CN" sz="1400" kern="100">
                          <a:effectLst/>
                          <a:latin typeface="微软雅黑" pitchFamily="34" charset="-122"/>
                          <a:ea typeface="微软雅黑" pitchFamily="34" charset="-122"/>
                        </a:rPr>
                        <a:t>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0" algn="ctr">
                        <a:lnSpc>
                          <a:spcPts val="2300"/>
                        </a:lnSpc>
                        <a:spcAft>
                          <a:spcPts val="0"/>
                        </a:spcAft>
                      </a:pPr>
                      <a:r>
                        <a:rPr lang="en-US" sz="1400" kern="100" dirty="0">
                          <a:effectLst/>
                          <a:latin typeface="微软雅黑" pitchFamily="34" charset="-122"/>
                          <a:ea typeface="微软雅黑" pitchFamily="34" charset="-122"/>
                        </a:rPr>
                        <a:t>1</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64318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11560" y="836713"/>
            <a:ext cx="3312368" cy="4616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3.3 </a:t>
            </a:r>
            <a:r>
              <a:rPr lang="zh-CN" altLang="en-US" sz="2400" b="1" dirty="0" smtClean="0">
                <a:solidFill>
                  <a:srgbClr val="7030A0"/>
                </a:solidFill>
                <a:latin typeface="微软雅黑" pitchFamily="34" charset="-122"/>
                <a:ea typeface="微软雅黑" pitchFamily="34" charset="-122"/>
              </a:rPr>
              <a:t>相关知识</a:t>
            </a:r>
            <a:endParaRPr lang="zh-CN" altLang="en-US" sz="2400" b="1" dirty="0">
              <a:solidFill>
                <a:srgbClr val="7030A0"/>
              </a:solidFill>
              <a:latin typeface="微软雅黑" pitchFamily="34" charset="-122"/>
              <a:ea typeface="微软雅黑" pitchFamily="34" charset="-122"/>
            </a:endParaRPr>
          </a:p>
        </p:txBody>
      </p:sp>
      <p:sp>
        <p:nvSpPr>
          <p:cNvPr id="8" name="TextBox 16"/>
          <p:cNvSpPr txBox="1">
            <a:spLocks noChangeArrowheads="1"/>
          </p:cNvSpPr>
          <p:nvPr/>
        </p:nvSpPr>
        <p:spPr bwMode="auto">
          <a:xfrm>
            <a:off x="579860" y="1620813"/>
            <a:ext cx="1943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3.3.1 </a:t>
            </a:r>
            <a:r>
              <a:rPr lang="zh-CN" altLang="en-US" sz="2400" b="1" dirty="0" smtClean="0">
                <a:solidFill>
                  <a:schemeClr val="tx2"/>
                </a:solidFill>
                <a:latin typeface="微软雅黑" pitchFamily="34" charset="-122"/>
                <a:ea typeface="微软雅黑" pitchFamily="34" charset="-122"/>
                <a:cs typeface="+mj-cs"/>
              </a:rPr>
              <a:t>接触器</a:t>
            </a:r>
            <a:endParaRPr lang="zh-CN" altLang="en-US" sz="2400" b="1" dirty="0">
              <a:solidFill>
                <a:schemeClr val="tx2"/>
              </a:solidFill>
              <a:latin typeface="微软雅黑" pitchFamily="34" charset="-122"/>
              <a:ea typeface="微软雅黑" pitchFamily="34" charset="-122"/>
              <a:cs typeface="+mj-cs"/>
            </a:endParaRPr>
          </a:p>
        </p:txBody>
      </p:sp>
      <p:sp>
        <p:nvSpPr>
          <p:cNvPr id="9" name="TextBox 16"/>
          <p:cNvSpPr txBox="1">
            <a:spLocks noChangeArrowheads="1"/>
          </p:cNvSpPr>
          <p:nvPr/>
        </p:nvSpPr>
        <p:spPr bwMode="auto">
          <a:xfrm>
            <a:off x="615987" y="2348881"/>
            <a:ext cx="2185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457200" indent="-457200">
              <a:buAutoNum type="arabicPeriod"/>
            </a:pPr>
            <a:r>
              <a:rPr lang="zh-CN" altLang="en-US" sz="2400" dirty="0" smtClean="0">
                <a:solidFill>
                  <a:schemeClr val="tx2"/>
                </a:solidFill>
                <a:latin typeface="微软雅黑" pitchFamily="34" charset="-122"/>
                <a:ea typeface="微软雅黑" pitchFamily="34" charset="-122"/>
                <a:cs typeface="+mj-cs"/>
              </a:rPr>
              <a:t>交流接触器</a:t>
            </a:r>
            <a:endParaRPr lang="en-US" altLang="zh-CN" sz="2400" dirty="0" smtClean="0">
              <a:solidFill>
                <a:schemeClr val="tx2"/>
              </a:solidFill>
              <a:latin typeface="微软雅黑" pitchFamily="34" charset="-122"/>
              <a:ea typeface="微软雅黑" pitchFamily="34" charset="-122"/>
              <a:cs typeface="+mj-cs"/>
            </a:endParaRPr>
          </a:p>
        </p:txBody>
      </p:sp>
      <p:sp>
        <p:nvSpPr>
          <p:cNvPr id="14" name="矩形 13"/>
          <p:cNvSpPr/>
          <p:nvPr/>
        </p:nvSpPr>
        <p:spPr>
          <a:xfrm>
            <a:off x="873555" y="305613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989603" y="2910136"/>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作用</a:t>
            </a:r>
          </a:p>
        </p:txBody>
      </p:sp>
      <p:sp>
        <p:nvSpPr>
          <p:cNvPr id="16" name="TextBox 15"/>
          <p:cNvSpPr txBox="1"/>
          <p:nvPr/>
        </p:nvSpPr>
        <p:spPr>
          <a:xfrm>
            <a:off x="683568" y="3452807"/>
            <a:ext cx="7344816" cy="1200329"/>
          </a:xfrm>
          <a:prstGeom prst="rect">
            <a:avLst/>
          </a:prstGeom>
          <a:noFill/>
        </p:spPr>
        <p:txBody>
          <a:bodyPr wrap="square" rtlCol="0">
            <a:spAutoFit/>
          </a:bodyPr>
          <a:lstStyle/>
          <a:p>
            <a:r>
              <a:rPr lang="zh-CN" altLang="zh-CN" sz="2400" dirty="0"/>
              <a:t>交流接触器是用于远距离控制电压至</a:t>
            </a:r>
            <a:r>
              <a:rPr lang="en-US" altLang="zh-CN" sz="2400" dirty="0"/>
              <a:t>380V</a:t>
            </a:r>
            <a:r>
              <a:rPr lang="zh-CN" altLang="zh-CN" sz="2400" dirty="0"/>
              <a:t>、电流至</a:t>
            </a:r>
            <a:r>
              <a:rPr lang="en-US" altLang="zh-CN" sz="2400" dirty="0"/>
              <a:t>600A</a:t>
            </a:r>
            <a:r>
              <a:rPr lang="zh-CN" altLang="zh-CN" sz="2400" dirty="0"/>
              <a:t>的交流电路，以及频繁启动和控制交流电动机的控制电器。</a:t>
            </a:r>
            <a:endParaRPr lang="zh-CN" altLang="zh-CN" sz="2400" dirty="0">
              <a:latin typeface="微软雅黑" pitchFamily="34" charset="-122"/>
              <a:ea typeface="微软雅黑" pitchFamily="34" charset="-122"/>
            </a:endParaRPr>
          </a:p>
        </p:txBody>
      </p:sp>
      <p:sp>
        <p:nvSpPr>
          <p:cNvPr id="10" name="矩形 9"/>
          <p:cNvSpPr/>
          <p:nvPr/>
        </p:nvSpPr>
        <p:spPr>
          <a:xfrm>
            <a:off x="864688" y="494116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000443" y="4764086"/>
            <a:ext cx="4176464" cy="461665"/>
          </a:xfrm>
          <a:prstGeom prst="rect">
            <a:avLst/>
          </a:prstGeom>
          <a:noFill/>
        </p:spPr>
        <p:txBody>
          <a:bodyPr wrap="square" rtlCol="0">
            <a:spAutoFit/>
          </a:bodyPr>
          <a:lstStyle/>
          <a:p>
            <a:r>
              <a:rPr lang="zh-CN" altLang="en-US" sz="2400" dirty="0">
                <a:solidFill>
                  <a:schemeClr val="tx2"/>
                </a:solidFill>
                <a:latin typeface="微软雅黑" pitchFamily="34" charset="-122"/>
                <a:ea typeface="微软雅黑" pitchFamily="34" charset="-122"/>
                <a:cs typeface="+mj-cs"/>
              </a:rPr>
              <a:t>组成</a:t>
            </a:r>
            <a:endParaRPr lang="en-US" altLang="zh-CN" sz="2400" dirty="0">
              <a:solidFill>
                <a:schemeClr val="tx2"/>
              </a:solidFill>
              <a:latin typeface="微软雅黑" pitchFamily="34" charset="-122"/>
              <a:ea typeface="微软雅黑" pitchFamily="34" charset="-122"/>
              <a:cs typeface="+mj-cs"/>
            </a:endParaRPr>
          </a:p>
        </p:txBody>
      </p:sp>
      <p:sp>
        <p:nvSpPr>
          <p:cNvPr id="12" name="TextBox 11"/>
          <p:cNvSpPr txBox="1"/>
          <p:nvPr/>
        </p:nvSpPr>
        <p:spPr>
          <a:xfrm>
            <a:off x="695152" y="5285730"/>
            <a:ext cx="7344816" cy="461665"/>
          </a:xfrm>
          <a:prstGeom prst="rect">
            <a:avLst/>
          </a:prstGeom>
          <a:noFill/>
        </p:spPr>
        <p:txBody>
          <a:bodyPr wrap="square" rtlCol="0">
            <a:spAutoFit/>
          </a:bodyPr>
          <a:lstStyle/>
          <a:p>
            <a:r>
              <a:rPr lang="zh-CN" altLang="zh-CN" sz="2400" dirty="0"/>
              <a:t>主要由电磁机构、触头系统、灭弧装置等部分</a:t>
            </a:r>
            <a:r>
              <a:rPr lang="zh-CN" altLang="zh-CN" sz="2400" dirty="0" smtClean="0"/>
              <a:t>组成</a:t>
            </a:r>
            <a:r>
              <a:rPr lang="zh-CN" altLang="en-US" sz="2400" dirty="0" smtClean="0"/>
              <a:t>。</a:t>
            </a:r>
            <a:endParaRPr lang="zh-CN" altLang="zh-CN" sz="2400" dirty="0">
              <a:latin typeface="微软雅黑" pitchFamily="34" charset="-122"/>
              <a:ea typeface="微软雅黑" pitchFamily="34" charset="-122"/>
            </a:endParaRPr>
          </a:p>
        </p:txBody>
      </p:sp>
    </p:spTree>
    <p:extLst>
      <p:ext uri="{BB962C8B-B14F-4D97-AF65-F5344CB8AC3E}">
        <p14:creationId xmlns:p14="http://schemas.microsoft.com/office/powerpoint/2010/main" val="380382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83568" y="764704"/>
            <a:ext cx="2185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457200" indent="-457200">
              <a:buAutoNum type="arabicPeriod"/>
            </a:pPr>
            <a:r>
              <a:rPr lang="zh-CN" altLang="en-US" sz="2400" dirty="0" smtClean="0">
                <a:solidFill>
                  <a:schemeClr val="tx2"/>
                </a:solidFill>
                <a:latin typeface="微软雅黑" pitchFamily="34" charset="-122"/>
                <a:ea typeface="微软雅黑" pitchFamily="34" charset="-122"/>
                <a:cs typeface="+mj-cs"/>
              </a:rPr>
              <a:t>交流接触器</a:t>
            </a:r>
            <a:endParaRPr lang="en-US" altLang="zh-CN" sz="2400" dirty="0" smtClean="0">
              <a:solidFill>
                <a:schemeClr val="tx2"/>
              </a:solidFill>
              <a:latin typeface="微软雅黑" pitchFamily="34" charset="-122"/>
              <a:ea typeface="微软雅黑" pitchFamily="34" charset="-122"/>
              <a:cs typeface="+mj-cs"/>
            </a:endParaRPr>
          </a:p>
        </p:txBody>
      </p:sp>
      <p:sp>
        <p:nvSpPr>
          <p:cNvPr id="2" name="TextBox 1"/>
          <p:cNvSpPr txBox="1"/>
          <p:nvPr/>
        </p:nvSpPr>
        <p:spPr>
          <a:xfrm>
            <a:off x="866880" y="1484784"/>
            <a:ext cx="7377528" cy="4339650"/>
          </a:xfrm>
          <a:prstGeom prst="rect">
            <a:avLst/>
          </a:prstGeom>
          <a:noFill/>
        </p:spPr>
        <p:txBody>
          <a:bodyPr wrap="square" rtlCol="0">
            <a:spAutoFit/>
          </a:bodyPr>
          <a:lstStyle/>
          <a:p>
            <a:pPr marL="342900" indent="-342900">
              <a:buClr>
                <a:srgbClr val="0070C0"/>
              </a:buClr>
              <a:buFont typeface="Wingdings" pitchFamily="2" charset="2"/>
              <a:buChar char="ü"/>
            </a:pPr>
            <a:r>
              <a:rPr lang="zh-CN" altLang="zh-CN" sz="2400" dirty="0">
                <a:latin typeface="微软雅黑" pitchFamily="34" charset="-122"/>
                <a:ea typeface="微软雅黑" pitchFamily="34" charset="-122"/>
              </a:rPr>
              <a:t>电磁机构由铁芯、线圈、衔铁等组成，其作用是产生电磁力，通过传动机构来通断主、辅触头。当操作线圈断电或电压显著下降时，衔铁在重力和弹簧力作用下跳闸，主触点切断主电路；当其线圈通电时动作，衔铁吸合，主触头及常开辅助触点闭合</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a:buClr>
                <a:srgbClr val="0070C0"/>
              </a:buClr>
              <a:buFont typeface="Wingdings" pitchFamily="2" charset="2"/>
              <a:buChar char="ü"/>
            </a:pPr>
            <a:endParaRPr lang="en-US" altLang="zh-CN" sz="2400" dirty="0">
              <a:latin typeface="微软雅黑" pitchFamily="34" charset="-122"/>
              <a:ea typeface="微软雅黑" pitchFamily="34" charset="-122"/>
            </a:endParaRPr>
          </a:p>
          <a:p>
            <a:pPr marL="342900" indent="-342900">
              <a:buClr>
                <a:srgbClr val="0070C0"/>
              </a:buClr>
              <a:buFont typeface="Wingdings" pitchFamily="2" charset="2"/>
              <a:buChar char="ü"/>
            </a:pPr>
            <a:r>
              <a:rPr lang="zh-CN" altLang="zh-CN" sz="2400" dirty="0">
                <a:latin typeface="微软雅黑" pitchFamily="34" charset="-122"/>
                <a:ea typeface="微软雅黑" pitchFamily="34" charset="-122"/>
              </a:rPr>
              <a:t>触头系统是接触器的执行元件，起分断和闭合电路的</a:t>
            </a:r>
            <a:r>
              <a:rPr lang="zh-CN" altLang="zh-CN" sz="2400" dirty="0" smtClean="0">
                <a:latin typeface="微软雅黑" pitchFamily="34" charset="-122"/>
                <a:ea typeface="微软雅黑" pitchFamily="34" charset="-122"/>
              </a:rPr>
              <a:t>作用</a:t>
            </a:r>
            <a:r>
              <a:rPr lang="zh-CN" altLang="en-US"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342900" indent="-342900">
              <a:buClr>
                <a:srgbClr val="0070C0"/>
              </a:buClr>
              <a:buFont typeface="Wingdings" pitchFamily="2" charset="2"/>
              <a:buChar char="ü"/>
            </a:pPr>
            <a:endParaRPr lang="en-US" altLang="zh-CN" sz="2400" dirty="0">
              <a:latin typeface="微软雅黑" pitchFamily="34" charset="-122"/>
              <a:ea typeface="微软雅黑" pitchFamily="34" charset="-122"/>
            </a:endParaRPr>
          </a:p>
          <a:p>
            <a:pPr marL="342900" indent="-342900">
              <a:buClr>
                <a:srgbClr val="0070C0"/>
              </a:buClr>
              <a:buFont typeface="Wingdings" pitchFamily="2" charset="2"/>
              <a:buChar char="ü"/>
            </a:pPr>
            <a:r>
              <a:rPr lang="zh-CN" altLang="en-US" sz="2400" dirty="0" smtClean="0">
                <a:latin typeface="微软雅黑" pitchFamily="34" charset="-122"/>
                <a:ea typeface="微软雅黑" pitchFamily="34" charset="-122"/>
              </a:rPr>
              <a:t>灭弧装置通常采用灭弧罩和灭弧栅。</a:t>
            </a:r>
            <a:endParaRPr lang="en-US" altLang="zh-CN" sz="2400" dirty="0" smtClean="0">
              <a:latin typeface="微软雅黑" pitchFamily="34" charset="-122"/>
              <a:ea typeface="微软雅黑" pitchFamily="34" charset="-122"/>
            </a:endParaRPr>
          </a:p>
          <a:p>
            <a:endParaRPr lang="en-US" altLang="zh-CN" dirty="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2145161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83568" y="773906"/>
            <a:ext cx="2185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457200" indent="-457200">
              <a:buAutoNum type="arabicPeriod"/>
            </a:pPr>
            <a:r>
              <a:rPr lang="zh-CN" altLang="en-US" sz="2400" dirty="0" smtClean="0">
                <a:solidFill>
                  <a:schemeClr val="tx2"/>
                </a:solidFill>
                <a:latin typeface="微软雅黑" pitchFamily="34" charset="-122"/>
                <a:ea typeface="微软雅黑" pitchFamily="34" charset="-122"/>
                <a:cs typeface="+mj-cs"/>
              </a:rPr>
              <a:t>交流接触器</a:t>
            </a:r>
            <a:endParaRPr lang="en-US" altLang="zh-CN" sz="2400" dirty="0" smtClean="0">
              <a:solidFill>
                <a:schemeClr val="tx2"/>
              </a:solidFill>
              <a:latin typeface="微软雅黑" pitchFamily="34" charset="-122"/>
              <a:ea typeface="微软雅黑" pitchFamily="34" charset="-122"/>
              <a:cs typeface="+mj-cs"/>
            </a:endParaRPr>
          </a:p>
        </p:txBody>
      </p:sp>
      <p:sp>
        <p:nvSpPr>
          <p:cNvPr id="10" name="矩形 9"/>
          <p:cNvSpPr/>
          <p:nvPr/>
        </p:nvSpPr>
        <p:spPr>
          <a:xfrm>
            <a:off x="897588" y="1412776"/>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160488" y="1270322"/>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型号意义</a:t>
            </a:r>
            <a:endParaRPr lang="en-US" altLang="zh-CN" sz="2400" dirty="0" smtClean="0">
              <a:solidFill>
                <a:srgbClr val="002060"/>
              </a:solidFill>
              <a:latin typeface="微软雅黑" pitchFamily="34" charset="-122"/>
              <a:ea typeface="微软雅黑" pitchFamily="34" charset="-12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535441678"/>
              </p:ext>
            </p:extLst>
          </p:nvPr>
        </p:nvGraphicFramePr>
        <p:xfrm>
          <a:off x="1331640" y="2121792"/>
          <a:ext cx="7300590" cy="2860025"/>
        </p:xfrm>
        <a:graphic>
          <a:graphicData uri="http://schemas.openxmlformats.org/presentationml/2006/ole">
            <mc:AlternateContent xmlns:mc="http://schemas.openxmlformats.org/markup-compatibility/2006">
              <mc:Choice xmlns:v="urn:schemas-microsoft-com:vml" Requires="v">
                <p:oleObj spid="_x0000_s10306" name="Visio" r:id="rId3" imgW="6346650" imgH="2488525" progId="Visio.Drawing.11">
                  <p:embed/>
                </p:oleObj>
              </mc:Choice>
              <mc:Fallback>
                <p:oleObj name="Visio" r:id="rId3" imgW="6346650" imgH="248852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121792"/>
                        <a:ext cx="7300590" cy="2860025"/>
                      </a:xfrm>
                      <a:prstGeom prst="rect">
                        <a:avLst/>
                      </a:prstGeom>
                      <a:noFill/>
                      <a:extLst/>
                    </p:spPr>
                  </p:pic>
                </p:oleObj>
              </mc:Fallback>
            </mc:AlternateContent>
          </a:graphicData>
        </a:graphic>
      </p:graphicFrame>
      <p:sp>
        <p:nvSpPr>
          <p:cNvPr id="5" name="矩形 4"/>
          <p:cNvSpPr/>
          <p:nvPr/>
        </p:nvSpPr>
        <p:spPr>
          <a:xfrm>
            <a:off x="3106695" y="5371622"/>
            <a:ext cx="2930610" cy="369332"/>
          </a:xfrm>
          <a:prstGeom prst="rect">
            <a:avLst/>
          </a:prstGeom>
        </p:spPr>
        <p:txBody>
          <a:bodyPr wrap="none">
            <a:spAutoFit/>
          </a:bodyPr>
          <a:lstStyle/>
          <a:p>
            <a:r>
              <a:rPr lang="zh-CN" altLang="zh-CN" dirty="0">
                <a:latin typeface="微软雅黑" pitchFamily="34" charset="-122"/>
                <a:ea typeface="微软雅黑" pitchFamily="34" charset="-122"/>
              </a:rPr>
              <a:t>图3-3 交流接触器型号意义</a:t>
            </a:r>
          </a:p>
        </p:txBody>
      </p:sp>
    </p:spTree>
    <p:extLst>
      <p:ext uri="{BB962C8B-B14F-4D97-AF65-F5344CB8AC3E}">
        <p14:creationId xmlns:p14="http://schemas.microsoft.com/office/powerpoint/2010/main" val="912962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83568" y="792286"/>
            <a:ext cx="2185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457200" indent="-457200">
              <a:buAutoNum type="arabicPeriod"/>
            </a:pPr>
            <a:r>
              <a:rPr lang="zh-CN" altLang="en-US" sz="2400" dirty="0" smtClean="0">
                <a:solidFill>
                  <a:schemeClr val="tx2"/>
                </a:solidFill>
                <a:latin typeface="微软雅黑" pitchFamily="34" charset="-122"/>
                <a:ea typeface="微软雅黑" pitchFamily="34" charset="-122"/>
                <a:cs typeface="+mj-cs"/>
              </a:rPr>
              <a:t>交流接触器</a:t>
            </a:r>
            <a:endParaRPr lang="en-US" altLang="zh-CN" sz="2400" dirty="0" smtClean="0">
              <a:solidFill>
                <a:schemeClr val="tx2"/>
              </a:solidFill>
              <a:latin typeface="微软雅黑" pitchFamily="34" charset="-122"/>
              <a:ea typeface="微软雅黑" pitchFamily="34" charset="-122"/>
              <a:cs typeface="+mj-cs"/>
            </a:endParaRPr>
          </a:p>
        </p:txBody>
      </p:sp>
      <p:sp>
        <p:nvSpPr>
          <p:cNvPr id="10" name="矩形 9"/>
          <p:cNvSpPr/>
          <p:nvPr/>
        </p:nvSpPr>
        <p:spPr>
          <a:xfrm>
            <a:off x="906176" y="1484783"/>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014188" y="1325958"/>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工作原理</a:t>
            </a:r>
            <a:endParaRPr lang="en-US" altLang="zh-CN" sz="2400" dirty="0" smtClean="0">
              <a:solidFill>
                <a:srgbClr val="002060"/>
              </a:solidFill>
              <a:latin typeface="微软雅黑" pitchFamily="34" charset="-122"/>
              <a:ea typeface="微软雅黑" pitchFamily="34" charset="-12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矩形 1"/>
          <p:cNvSpPr/>
          <p:nvPr/>
        </p:nvSpPr>
        <p:spPr>
          <a:xfrm>
            <a:off x="799480" y="1988840"/>
            <a:ext cx="7660952" cy="3942233"/>
          </a:xfrm>
          <a:prstGeom prst="rect">
            <a:avLst/>
          </a:prstGeom>
        </p:spPr>
        <p:txBody>
          <a:bodyPr wrap="square">
            <a:spAutoFit/>
          </a:bodyPr>
          <a:lstStyle/>
          <a:p>
            <a:pPr>
              <a:lnSpc>
                <a:spcPts val="3800"/>
              </a:lnSpc>
            </a:pPr>
            <a:r>
              <a:rPr lang="zh-CN" altLang="zh-CN" sz="2400" dirty="0">
                <a:latin typeface="微软雅黑" pitchFamily="34" charset="-122"/>
                <a:ea typeface="微软雅黑" pitchFamily="34" charset="-122"/>
              </a:rPr>
              <a:t>当线圈通电后，线圈流过电流产生磁场，使静铁芯产生足够的吸力，克服反作用弹簧与动触点压力弹簧片的反作用力将动铁芯吸合，同时带动传动杠杆使动、静触点的状态发生改变，其中三对常开主触点闭合。主触点两侧的两对常闭的辅助触点断开，两对常开的辅助触点闭合。当电磁线圈断电后，由于铁芯电磁吸力消失，动铁芯在反作用弹簧力的作用下释放，各触点也随之恢复原始状态。</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2536449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83568" y="792286"/>
            <a:ext cx="2185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457200" indent="-457200">
              <a:buAutoNum type="arabicPeriod"/>
            </a:pPr>
            <a:r>
              <a:rPr lang="zh-CN" altLang="en-US" sz="2400" dirty="0" smtClean="0">
                <a:solidFill>
                  <a:schemeClr val="tx2"/>
                </a:solidFill>
                <a:latin typeface="微软雅黑" pitchFamily="34" charset="-122"/>
                <a:ea typeface="微软雅黑" pitchFamily="34" charset="-122"/>
                <a:cs typeface="+mj-cs"/>
              </a:rPr>
              <a:t>交流接触器</a:t>
            </a:r>
            <a:endParaRPr lang="en-US" altLang="zh-CN" sz="2400" dirty="0" smtClean="0">
              <a:solidFill>
                <a:schemeClr val="tx2"/>
              </a:solidFill>
              <a:latin typeface="微软雅黑" pitchFamily="34" charset="-122"/>
              <a:ea typeface="微软雅黑" pitchFamily="34" charset="-122"/>
              <a:cs typeface="+mj-cs"/>
            </a:endParaRPr>
          </a:p>
        </p:txBody>
      </p:sp>
      <p:sp>
        <p:nvSpPr>
          <p:cNvPr id="10" name="矩形 9"/>
          <p:cNvSpPr/>
          <p:nvPr/>
        </p:nvSpPr>
        <p:spPr>
          <a:xfrm>
            <a:off x="897588" y="1412776"/>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TextBox 10"/>
          <p:cNvSpPr txBox="1"/>
          <p:nvPr/>
        </p:nvSpPr>
        <p:spPr>
          <a:xfrm>
            <a:off x="1182787" y="1257027"/>
            <a:ext cx="4176464" cy="461665"/>
          </a:xfrm>
          <a:prstGeom prst="rect">
            <a:avLst/>
          </a:prstGeom>
          <a:noFill/>
        </p:spPr>
        <p:txBody>
          <a:bodyPr wrap="square" rtlCol="0">
            <a:spAutoFit/>
          </a:bodyPr>
          <a:lstStyle/>
          <a:p>
            <a:r>
              <a:rPr lang="zh-CN" altLang="en-US" sz="2400" dirty="0" smtClean="0">
                <a:solidFill>
                  <a:srgbClr val="002060"/>
                </a:solidFill>
                <a:latin typeface="微软雅黑" pitchFamily="34" charset="-122"/>
                <a:ea typeface="微软雅黑" pitchFamily="34" charset="-122"/>
              </a:rPr>
              <a:t>工作原理</a:t>
            </a:r>
            <a:endParaRPr lang="en-US" altLang="zh-CN" sz="2400" dirty="0" smtClean="0">
              <a:solidFill>
                <a:srgbClr val="002060"/>
              </a:solidFill>
              <a:latin typeface="微软雅黑" pitchFamily="34" charset="-122"/>
              <a:ea typeface="微软雅黑" pitchFamily="34" charset="-12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p:cNvPicPr/>
          <p:nvPr/>
        </p:nvPicPr>
        <p:blipFill>
          <a:blip r:embed="rId2">
            <a:extLst>
              <a:ext uri="{28A0092B-C50C-407E-A947-70E740481C1C}">
                <a14:useLocalDpi xmlns:a14="http://schemas.microsoft.com/office/drawing/2010/main" val="0"/>
              </a:ext>
            </a:extLst>
          </a:blip>
          <a:srcRect/>
          <a:stretch>
            <a:fillRect/>
          </a:stretch>
        </p:blipFill>
        <p:spPr bwMode="auto">
          <a:xfrm>
            <a:off x="897588" y="2179231"/>
            <a:ext cx="7407676" cy="3094603"/>
          </a:xfrm>
          <a:prstGeom prst="rect">
            <a:avLst/>
          </a:prstGeom>
          <a:noFill/>
          <a:ln>
            <a:noFill/>
          </a:ln>
        </p:spPr>
      </p:pic>
      <p:sp>
        <p:nvSpPr>
          <p:cNvPr id="4" name="矩形 3"/>
          <p:cNvSpPr/>
          <p:nvPr/>
        </p:nvSpPr>
        <p:spPr>
          <a:xfrm>
            <a:off x="1203027" y="5445224"/>
            <a:ext cx="6768752" cy="646331"/>
          </a:xfrm>
          <a:prstGeom prst="rect">
            <a:avLst/>
          </a:prstGeom>
        </p:spPr>
        <p:txBody>
          <a:bodyPr wrap="square">
            <a:spAutoFit/>
          </a:bodyPr>
          <a:lstStyle/>
          <a:p>
            <a:r>
              <a:rPr lang="zh-CN" altLang="zh-CN" dirty="0">
                <a:latin typeface="微软雅黑" pitchFamily="34" charset="-122"/>
                <a:ea typeface="微软雅黑" pitchFamily="34" charset="-122"/>
              </a:rPr>
              <a:t>1—动触桥；2—静触点；3—衔铁；4—缓冲弹簧；5—电磁线圈；</a:t>
            </a:r>
          </a:p>
          <a:p>
            <a:r>
              <a:rPr lang="zh-CN" altLang="zh-CN" dirty="0">
                <a:latin typeface="微软雅黑" pitchFamily="34" charset="-122"/>
                <a:ea typeface="微软雅黑" pitchFamily="34" charset="-122"/>
              </a:rPr>
              <a:t>6—铁芯静触点；7—垫毡；8—触点弹簧；9—灭弧罩</a:t>
            </a:r>
          </a:p>
        </p:txBody>
      </p:sp>
    </p:spTree>
    <p:extLst>
      <p:ext uri="{BB962C8B-B14F-4D97-AF65-F5344CB8AC3E}">
        <p14:creationId xmlns:p14="http://schemas.microsoft.com/office/powerpoint/2010/main" val="2457323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封面内页3">
  <a:themeElements>
    <a:clrScheme name="自定义 30">
      <a:dk1>
        <a:srgbClr val="47494B"/>
      </a:dk1>
      <a:lt1>
        <a:srgbClr val="FFFFFF"/>
      </a:lt1>
      <a:dk2>
        <a:srgbClr val="454749"/>
      </a:dk2>
      <a:lt2>
        <a:srgbClr val="EAF5FC"/>
      </a:lt2>
      <a:accent1>
        <a:srgbClr val="78AEEE"/>
      </a:accent1>
      <a:accent2>
        <a:srgbClr val="7982BD"/>
      </a:accent2>
      <a:accent3>
        <a:srgbClr val="A9ADDF"/>
      </a:accent3>
      <a:accent4>
        <a:srgbClr val="9D9394"/>
      </a:accent4>
      <a:accent5>
        <a:srgbClr val="3DA4C9"/>
      </a:accent5>
      <a:accent6>
        <a:srgbClr val="FFC000"/>
      </a:accent6>
      <a:hlink>
        <a:srgbClr val="00B0F0"/>
      </a:hlink>
      <a:folHlink>
        <a:srgbClr val="AFB2B4"/>
      </a:folHlink>
    </a:clrScheme>
    <a:fontScheme name="自定义 2">
      <a:majorFont>
        <a:latin typeface="Baskerville Old Face"/>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3239</TotalTime>
  <Words>2394</Words>
  <Application>Microsoft Office PowerPoint</Application>
  <PresentationFormat>全屏显示(4:3)</PresentationFormat>
  <Paragraphs>263</Paragraphs>
  <Slides>37</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52" baseType="lpstr">
      <vt:lpstr>Kozuka Gothic Pr6N B</vt:lpstr>
      <vt:lpstr>方正舒体</vt:lpstr>
      <vt:lpstr>仿宋_GB2312</vt:lpstr>
      <vt:lpstr>宋体</vt:lpstr>
      <vt:lpstr>微软雅黑</vt:lpstr>
      <vt:lpstr>幼圆</vt:lpstr>
      <vt:lpstr>Aharoni</vt:lpstr>
      <vt:lpstr>Arial</vt:lpstr>
      <vt:lpstr>Arial Black</vt:lpstr>
      <vt:lpstr>Calibri</vt:lpstr>
      <vt:lpstr>Palace Script MT</vt:lpstr>
      <vt:lpstr>Times New Roman</vt:lpstr>
      <vt:lpstr>Wingdings</vt:lpstr>
      <vt:lpstr>封面内页3</vt:lpstr>
      <vt:lpstr>Visio</vt:lpstr>
      <vt:lpstr>电气控制与PLC技术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lkx</dc:creator>
  <cp:lastModifiedBy>gta</cp:lastModifiedBy>
  <cp:revision>471</cp:revision>
  <dcterms:created xsi:type="dcterms:W3CDTF">2008-06-05T04:49:45Z</dcterms:created>
  <dcterms:modified xsi:type="dcterms:W3CDTF">2014-12-02T01:47:54Z</dcterms:modified>
</cp:coreProperties>
</file>