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2"/>
  </p:notesMasterIdLst>
  <p:sldIdLst>
    <p:sldId id="517" r:id="rId2"/>
    <p:sldId id="516" r:id="rId3"/>
    <p:sldId id="455" r:id="rId4"/>
    <p:sldId id="456" r:id="rId5"/>
    <p:sldId id="457" r:id="rId6"/>
    <p:sldId id="491" r:id="rId7"/>
    <p:sldId id="492" r:id="rId8"/>
    <p:sldId id="493" r:id="rId9"/>
    <p:sldId id="494" r:id="rId10"/>
    <p:sldId id="495" r:id="rId11"/>
    <p:sldId id="496" r:id="rId12"/>
    <p:sldId id="490" r:id="rId13"/>
    <p:sldId id="499" r:id="rId14"/>
    <p:sldId id="500" r:id="rId15"/>
    <p:sldId id="502" r:id="rId16"/>
    <p:sldId id="503" r:id="rId17"/>
    <p:sldId id="504" r:id="rId18"/>
    <p:sldId id="505" r:id="rId19"/>
    <p:sldId id="506" r:id="rId20"/>
    <p:sldId id="507" r:id="rId21"/>
    <p:sldId id="508" r:id="rId22"/>
    <p:sldId id="509" r:id="rId23"/>
    <p:sldId id="510" r:id="rId24"/>
    <p:sldId id="511" r:id="rId25"/>
    <p:sldId id="482" r:id="rId26"/>
    <p:sldId id="512" r:id="rId27"/>
    <p:sldId id="513" r:id="rId28"/>
    <p:sldId id="485" r:id="rId29"/>
    <p:sldId id="487" r:id="rId30"/>
    <p:sldId id="514"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BAF"/>
    <a:srgbClr val="FFCCCC"/>
    <a:srgbClr val="CCFF33"/>
    <a:srgbClr val="FF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5" autoAdjust="0"/>
    <p:restoredTop sz="94660"/>
  </p:normalViewPr>
  <p:slideViewPr>
    <p:cSldViewPr>
      <p:cViewPr varScale="1">
        <p:scale>
          <a:sx n="83" d="100"/>
          <a:sy n="83" d="100"/>
        </p:scale>
        <p:origin x="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194C7425-4535-40C9-8BC2-F3293B534CF4}" srcId="{7B651952-DF11-414D-8E94-11A720D04309}" destId="{4204F26B-3A55-4539-88AD-4D267BEAF0C3}" srcOrd="0" destOrd="0" parTransId="{8896E334-0F0D-4FDC-9C6A-FBCB43EA4DBB}" sibTransId="{EBCE2EE9-5A8D-4DCF-BC84-B7094A71D8BD}"/>
    <dgm:cxn modelId="{82CDCF7D-97D9-4FB2-A140-1375B3123FB5}" type="presOf" srcId="{EBCE2EE9-5A8D-4DCF-BC84-B7094A71D8BD}" destId="{373AD755-68DA-4BF5-9807-A0AF3B44D39B}" srcOrd="0" destOrd="0" presId="urn:microsoft.com/office/officeart/2008/layout/HexagonCluster"/>
    <dgm:cxn modelId="{568429BD-9CD8-4F58-A2D9-1AA844968041}" type="presOf" srcId="{6AD91F41-9D87-4B28-A90C-000582152DA3}" destId="{109CB03B-7F17-4F1C-BB03-C84FBAB06190}"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5876564A-C64B-4701-B001-DF53A8B6EAA4}" type="presOf" srcId="{7B651952-DF11-414D-8E94-11A720D04309}" destId="{DB5356A4-CD20-4294-A981-D9D284EF1AC8}" srcOrd="0" destOrd="0" presId="urn:microsoft.com/office/officeart/2008/layout/HexagonCluster"/>
    <dgm:cxn modelId="{F21D2A3E-82CC-429D-950B-AB300BC41B6E}" type="presOf" srcId="{D5855A68-0427-4E38-8152-3AB06B90D261}" destId="{B6D904E6-F0C5-42BD-96B4-0E85AFB088BE}" srcOrd="0" destOrd="0" presId="urn:microsoft.com/office/officeart/2008/layout/HexagonCluster"/>
    <dgm:cxn modelId="{9D2F2A27-0BA7-4A2C-A98E-4453900EB5F2}" type="presOf" srcId="{4204F26B-3A55-4539-88AD-4D267BEAF0C3}" destId="{63F0DA21-6737-48BB-827B-424778B9EAA1}" srcOrd="0" destOrd="0" presId="urn:microsoft.com/office/officeart/2008/layout/HexagonCluster"/>
    <dgm:cxn modelId="{BA28CAF9-7A40-4816-AE53-E44B1342F312}" type="presParOf" srcId="{DB5356A4-CD20-4294-A981-D9D284EF1AC8}" destId="{DECBA780-AF2F-4ECD-91CC-93FBA12D928B}" srcOrd="0" destOrd="0" presId="urn:microsoft.com/office/officeart/2008/layout/HexagonCluster"/>
    <dgm:cxn modelId="{68AE123E-3169-4253-BDA2-35B082E4A9BB}" type="presParOf" srcId="{DECBA780-AF2F-4ECD-91CC-93FBA12D928B}" destId="{63F0DA21-6737-48BB-827B-424778B9EAA1}" srcOrd="0" destOrd="0" presId="urn:microsoft.com/office/officeart/2008/layout/HexagonCluster"/>
    <dgm:cxn modelId="{C4E23E08-8028-4C76-B6B5-E8130ED6B6C5}" type="presParOf" srcId="{DB5356A4-CD20-4294-A981-D9D284EF1AC8}" destId="{A70601C7-A116-4B80-8628-B636CB46E395}" srcOrd="1" destOrd="0" presId="urn:microsoft.com/office/officeart/2008/layout/HexagonCluster"/>
    <dgm:cxn modelId="{DD35C8ED-F2DD-428C-A0BB-E120107C7198}" type="presParOf" srcId="{A70601C7-A116-4B80-8628-B636CB46E395}" destId="{18785B9D-0F5B-40B6-B477-82C597640808}" srcOrd="0" destOrd="0" presId="urn:microsoft.com/office/officeart/2008/layout/HexagonCluster"/>
    <dgm:cxn modelId="{D3F5AC6B-6A6F-4B09-8AD0-7EF936C4EB48}" type="presParOf" srcId="{DB5356A4-CD20-4294-A981-D9D284EF1AC8}" destId="{7F6DFD73-FBBC-4BA2-B7D2-9C25D56AA372}" srcOrd="2" destOrd="0" presId="urn:microsoft.com/office/officeart/2008/layout/HexagonCluster"/>
    <dgm:cxn modelId="{B788FB29-1561-4F1A-80B7-E48FBDEBF9F0}" type="presParOf" srcId="{7F6DFD73-FBBC-4BA2-B7D2-9C25D56AA372}" destId="{373AD755-68DA-4BF5-9807-A0AF3B44D39B}" srcOrd="0" destOrd="0" presId="urn:microsoft.com/office/officeart/2008/layout/HexagonCluster"/>
    <dgm:cxn modelId="{C5B66215-94C5-450D-9C56-9AD5CCFE3A86}" type="presParOf" srcId="{DB5356A4-CD20-4294-A981-D9D284EF1AC8}" destId="{5C4874E3-4535-4C7F-9BE2-7CAB0DF80654}" srcOrd="3" destOrd="0" presId="urn:microsoft.com/office/officeart/2008/layout/HexagonCluster"/>
    <dgm:cxn modelId="{FB240768-3CED-4B31-8724-74A28B3D113D}" type="presParOf" srcId="{5C4874E3-4535-4C7F-9BE2-7CAB0DF80654}" destId="{E78E1D52-9A06-4C3A-B85F-4A84A3583BF1}" srcOrd="0" destOrd="0" presId="urn:microsoft.com/office/officeart/2008/layout/HexagonCluster"/>
    <dgm:cxn modelId="{EA43A614-4CC1-43A2-A817-CEB2084F9302}" type="presParOf" srcId="{DB5356A4-CD20-4294-A981-D9D284EF1AC8}" destId="{ED730A21-CECA-4465-8E58-5D1B1A478710}" srcOrd="4" destOrd="0" presId="urn:microsoft.com/office/officeart/2008/layout/HexagonCluster"/>
    <dgm:cxn modelId="{AF295A4C-7899-4BBD-8FD7-F123759A852D}" type="presParOf" srcId="{ED730A21-CECA-4465-8E58-5D1B1A478710}" destId="{109CB03B-7F17-4F1C-BB03-C84FBAB06190}" srcOrd="0" destOrd="0" presId="urn:microsoft.com/office/officeart/2008/layout/HexagonCluster"/>
    <dgm:cxn modelId="{4182F349-4A39-4E3A-BFBA-DF9B2D1A6125}" type="presParOf" srcId="{DB5356A4-CD20-4294-A981-D9D284EF1AC8}" destId="{05B7D1AE-E4A6-4276-8A01-37C248CE9D41}" srcOrd="5" destOrd="0" presId="urn:microsoft.com/office/officeart/2008/layout/HexagonCluster"/>
    <dgm:cxn modelId="{7CE786C1-1180-4476-9147-6FBE271D803C}" type="presParOf" srcId="{05B7D1AE-E4A6-4276-8A01-37C248CE9D41}" destId="{4A919062-BD18-4EFF-97C0-9F2C9198A016}" srcOrd="0" destOrd="0" presId="urn:microsoft.com/office/officeart/2008/layout/HexagonCluster"/>
    <dgm:cxn modelId="{49B2C3B6-39DF-4287-8DCC-CE4349C1B953}" type="presParOf" srcId="{DB5356A4-CD20-4294-A981-D9D284EF1AC8}" destId="{8D5A2D0B-9F4D-42EA-A183-6B571EC09EFB}" srcOrd="6" destOrd="0" presId="urn:microsoft.com/office/officeart/2008/layout/HexagonCluster"/>
    <dgm:cxn modelId="{ADF5581A-F271-4D8E-9296-159C39A19FF6}" type="presParOf" srcId="{8D5A2D0B-9F4D-42EA-A183-6B571EC09EFB}" destId="{B6D904E6-F0C5-42BD-96B4-0E85AFB088BE}" srcOrd="0" destOrd="0" presId="urn:microsoft.com/office/officeart/2008/layout/HexagonCluster"/>
    <dgm:cxn modelId="{0A4A9910-1E51-48DD-8105-70CA1681B30A}" type="presParOf" srcId="{DB5356A4-CD20-4294-A981-D9D284EF1AC8}" destId="{BDCD2C9A-EA97-4C07-9072-5B75A320E08B}" srcOrd="7" destOrd="0" presId="urn:microsoft.com/office/officeart/2008/layout/HexagonCluster"/>
    <dgm:cxn modelId="{0B49E23A-DF87-42B8-8F2A-D7B3583B8E1A}"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4" name="组合 18"/>
          <p:cNvGrpSpPr>
            <a:grpSpLocks/>
          </p:cNvGrpSpPr>
          <p:nvPr/>
        </p:nvGrpSpPr>
        <p:grpSpPr bwMode="auto">
          <a:xfrm>
            <a:off x="0" y="0"/>
            <a:ext cx="9144000" cy="6851650"/>
            <a:chOff x="0" y="0"/>
            <a:chExt cx="9144000" cy="6851936"/>
          </a:xfrm>
        </p:grpSpPr>
        <p:pic>
          <p:nvPicPr>
            <p:cNvPr id="5"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0" y="0"/>
              <a:ext cx="9144000" cy="6851936"/>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图片 21"/>
            <p:cNvPicPr>
              <a:picLocks noChangeAspect="1"/>
            </p:cNvPicPr>
            <p:nvPr/>
          </p:nvPicPr>
          <p:blipFill>
            <a:blip r:embed="rId2">
              <a:extLst>
                <a:ext uri="{28A0092B-C50C-407E-A947-70E740481C1C}">
                  <a14:useLocalDpi xmlns:a14="http://schemas.microsoft.com/office/drawing/2010/main" val="0"/>
                </a:ext>
              </a:extLst>
            </a:blip>
            <a:srcRect t="7558" b="32274"/>
            <a:stretch>
              <a:fillRect/>
            </a:stretch>
          </p:blipFill>
          <p:spPr bwMode="auto">
            <a:xfrm>
              <a:off x="0" y="1124744"/>
              <a:ext cx="914400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0" y="1123997"/>
              <a:ext cx="9144000" cy="0"/>
            </a:xfrm>
            <a:prstGeom prst="line">
              <a:avLst/>
            </a:prstGeom>
            <a:ln w="57150">
              <a:solidFill>
                <a:srgbClr val="0088B8">
                  <a:alpha val="76078"/>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4365807"/>
              <a:ext cx="9144000" cy="0"/>
            </a:xfrm>
            <a:prstGeom prst="line">
              <a:avLst/>
            </a:prstGeom>
            <a:ln w="57150">
              <a:solidFill>
                <a:srgbClr val="0088B8">
                  <a:alpha val="76078"/>
                </a:srgbClr>
              </a:solidFill>
            </a:ln>
          </p:spPr>
          <p:style>
            <a:lnRef idx="1">
              <a:schemeClr val="accent1"/>
            </a:lnRef>
            <a:fillRef idx="0">
              <a:schemeClr val="accent1"/>
            </a:fillRef>
            <a:effectRef idx="0">
              <a:schemeClr val="accent1"/>
            </a:effectRef>
            <a:fontRef idx="minor">
              <a:schemeClr val="tx1"/>
            </a:fontRef>
          </p:style>
        </p:cxnSp>
      </p:grpSp>
      <p:sp>
        <p:nvSpPr>
          <p:cNvPr id="3" name="KSO_CT2"/>
          <p:cNvSpPr>
            <a:spLocks noGrp="1"/>
          </p:cNvSpPr>
          <p:nvPr>
            <p:ph type="subTitle" idx="1"/>
          </p:nvPr>
        </p:nvSpPr>
        <p:spPr>
          <a:xfrm>
            <a:off x="958257" y="5685729"/>
            <a:ext cx="7078122" cy="467211"/>
          </a:xfrm>
          <a:prstGeom prst="rect">
            <a:avLst/>
          </a:prstGeom>
          <a:noFill/>
        </p:spPr>
        <p:txBody>
          <a:bodyPr>
            <a:noAutofit/>
          </a:bodyPr>
          <a:lstStyle>
            <a:lvl1pPr marL="0" indent="0" algn="ctr">
              <a:buNone/>
              <a:defRPr sz="1800">
                <a:solidFill>
                  <a:schemeClr val="tx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smtClean="0"/>
          </a:p>
        </p:txBody>
      </p:sp>
      <p:sp>
        <p:nvSpPr>
          <p:cNvPr id="7" name="KSO_CT1"/>
          <p:cNvSpPr>
            <a:spLocks noGrp="1"/>
          </p:cNvSpPr>
          <p:nvPr>
            <p:ph type="title"/>
          </p:nvPr>
        </p:nvSpPr>
        <p:spPr>
          <a:xfrm>
            <a:off x="971600" y="4509120"/>
            <a:ext cx="7078122" cy="911482"/>
          </a:xfrm>
          <a:prstGeom prst="rect">
            <a:avLst/>
          </a:prstGeom>
        </p:spPr>
        <p:txBody>
          <a:bodyPr>
            <a:noAutofit/>
          </a:bodyPr>
          <a:lstStyle>
            <a:lvl1pPr algn="ctr">
              <a:defRPr sz="4000">
                <a:solidFill>
                  <a:schemeClr val="accent1">
                    <a:lumMod val="50000"/>
                  </a:schemeClr>
                </a:solidFill>
                <a:latin typeface="Baskerville Old Face" panose="02020602080505020303" pitchFamily="18" charset="0"/>
              </a:defRPr>
            </a:lvl1pPr>
          </a:lstStyle>
          <a:p>
            <a:r>
              <a:rPr lang="zh-CN" altLang="en-US" smtClean="0"/>
              <a:t>单击此处编辑母版标题样式</a:t>
            </a:r>
            <a:endParaRPr lang="zh-CN" altLang="en-US" dirty="0"/>
          </a:p>
        </p:txBody>
      </p:sp>
      <p:sp>
        <p:nvSpPr>
          <p:cNvPr id="11" name="KSO_FD"/>
          <p:cNvSpPr>
            <a:spLocks noGrp="1"/>
          </p:cNvSpPr>
          <p:nvPr>
            <p:ph type="dt" sz="half" idx="10"/>
          </p:nvPr>
        </p:nvSpPr>
        <p:spPr/>
        <p:txBody>
          <a:bodyPr/>
          <a:lstStyle>
            <a:lvl1pPr>
              <a:defRPr/>
            </a:lvl1pPr>
          </a:lstStyle>
          <a:p>
            <a:pPr>
              <a:defRPr/>
            </a:pPr>
            <a:fld id="{362FA5EC-5F98-432E-AEB4-D718D03A8399}" type="datetimeFigureOut">
              <a:rPr lang="zh-CN" altLang="en-US" smtClean="0"/>
              <a:pPr>
                <a:defRPr/>
              </a:pPr>
              <a:t>2014/12/2</a:t>
            </a:fld>
            <a:endParaRPr lang="zh-CN" altLang="en-US"/>
          </a:p>
        </p:txBody>
      </p:sp>
      <p:sp>
        <p:nvSpPr>
          <p:cNvPr id="12"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13"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FC0478B-D3CB-44D8-993C-F1E1A4F05440}" type="slidenum">
              <a:rPr lang="zh-CN" altLang="en-US" smtClean="0"/>
              <a:pPr>
                <a:defRPr/>
              </a:pPr>
              <a:t>‹#›</a:t>
            </a:fld>
            <a:endParaRPr lang="zh-CN" altLang="en-US"/>
          </a:p>
        </p:txBody>
      </p:sp>
    </p:spTree>
    <p:extLst>
      <p:ext uri="{BB962C8B-B14F-4D97-AF65-F5344CB8AC3E}">
        <p14:creationId xmlns:p14="http://schemas.microsoft.com/office/powerpoint/2010/main" val="189638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4588DDC0-F982-4982-AD88-21E1D0624954}"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524B3CA-E27D-48CB-A254-E514B827A8A7}" type="slidenum">
              <a:rPr lang="zh-CN" altLang="en-US" smtClean="0"/>
              <a:pPr>
                <a:defRPr/>
              </a:pPr>
              <a:t>‹#›</a:t>
            </a:fld>
            <a:endParaRPr lang="zh-CN" altLang="en-US"/>
          </a:p>
        </p:txBody>
      </p:sp>
    </p:spTree>
    <p:extLst>
      <p:ext uri="{BB962C8B-B14F-4D97-AF65-F5344CB8AC3E}">
        <p14:creationId xmlns:p14="http://schemas.microsoft.com/office/powerpoint/2010/main" val="191591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21BBA4BD-67D9-4074-A162-4430BEA1CAE1}"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4AB7C76-7607-4557-B949-C482C77786B2}" type="slidenum">
              <a:rPr lang="zh-CN" altLang="en-US" smtClean="0"/>
              <a:pPr>
                <a:defRPr/>
              </a:pPr>
              <a:t>‹#›</a:t>
            </a:fld>
            <a:endParaRPr lang="zh-CN" altLang="en-US"/>
          </a:p>
        </p:txBody>
      </p:sp>
    </p:spTree>
    <p:extLst>
      <p:ext uri="{BB962C8B-B14F-4D97-AF65-F5344CB8AC3E}">
        <p14:creationId xmlns:p14="http://schemas.microsoft.com/office/powerpoint/2010/main" val="69154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475EAFB-9C4C-4B7C-A65B-5AC7D06AAE4D}" type="slidenum">
              <a:rPr lang="zh-CN" altLang="zh-CN"/>
              <a:pPr>
                <a:defRPr/>
              </a:pPr>
              <a:t>‹#›</a:t>
            </a:fld>
            <a:endParaRPr lang="zh-CN" altLang="zh-CN" dirty="0"/>
          </a:p>
        </p:txBody>
      </p:sp>
    </p:spTree>
    <p:extLst>
      <p:ext uri="{BB962C8B-B14F-4D97-AF65-F5344CB8AC3E}">
        <p14:creationId xmlns:p14="http://schemas.microsoft.com/office/powerpoint/2010/main" val="112230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51D218A-75F9-4C7C-9528-DFD6664B116C}" type="slidenum">
              <a:rPr lang="zh-CN" altLang="zh-CN"/>
              <a:pPr>
                <a:defRPr/>
              </a:pPr>
              <a:t>‹#›</a:t>
            </a:fld>
            <a:endParaRPr lang="zh-CN" altLang="zh-CN" dirty="0"/>
          </a:p>
        </p:txBody>
      </p:sp>
    </p:spTree>
    <p:extLst>
      <p:ext uri="{BB962C8B-B14F-4D97-AF65-F5344CB8AC3E}">
        <p14:creationId xmlns:p14="http://schemas.microsoft.com/office/powerpoint/2010/main" val="54607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428724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A6C3AEC-42E0-44C3-9B18-BF35427AC7D7}" type="slidenum">
              <a:rPr lang="zh-CN" altLang="zh-CN"/>
              <a:pPr>
                <a:defRPr/>
              </a:pPr>
              <a:t>‹#›</a:t>
            </a:fld>
            <a:endParaRPr lang="zh-CN" altLang="zh-CN" dirty="0"/>
          </a:p>
        </p:txBody>
      </p:sp>
    </p:spTree>
    <p:extLst>
      <p:ext uri="{BB962C8B-B14F-4D97-AF65-F5344CB8AC3E}">
        <p14:creationId xmlns:p14="http://schemas.microsoft.com/office/powerpoint/2010/main" val="1723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EDD753D-B672-4CF4-899D-68288AB12738}" type="slidenum">
              <a:rPr lang="zh-CN" altLang="zh-CN"/>
              <a:pPr>
                <a:defRPr/>
              </a:pPr>
              <a:t>‹#›</a:t>
            </a:fld>
            <a:endParaRPr lang="zh-CN" altLang="zh-CN" dirty="0"/>
          </a:p>
        </p:txBody>
      </p:sp>
    </p:spTree>
    <p:extLst>
      <p:ext uri="{BB962C8B-B14F-4D97-AF65-F5344CB8AC3E}">
        <p14:creationId xmlns:p14="http://schemas.microsoft.com/office/powerpoint/2010/main" val="3675438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16262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4395575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57208151-6A46-430B-B003-9BEB3305C7FF}"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dirty="0"/>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988193C-3F07-41CE-A52A-9895A9C6898A}" type="slidenum">
              <a:rPr lang="zh-CN" altLang="zh-CN"/>
              <a:pPr>
                <a:defRPr/>
              </a:pPr>
              <a:t>‹#›</a:t>
            </a:fld>
            <a:endParaRPr lang="zh-CN" altLang="zh-CN"/>
          </a:p>
        </p:txBody>
      </p:sp>
    </p:spTree>
    <p:extLst>
      <p:ext uri="{BB962C8B-B14F-4D97-AF65-F5344CB8AC3E}">
        <p14:creationId xmlns:p14="http://schemas.microsoft.com/office/powerpoint/2010/main" val="1565590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3184001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1177262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5355835-FDAF-4410-B11B-A293EB17999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1482986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074638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119452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3126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189194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2571305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66811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fld id="{61A21779-67D3-49D4-B21D-5E572F52568F}"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D927945-B44B-49F3-8E73-7BC9E1BE4A7A}" type="slidenum">
              <a:rPr lang="zh-CN" altLang="en-US" smtClean="0"/>
              <a:pPr>
                <a:defRPr/>
              </a:pPr>
              <a:t>‹#›</a:t>
            </a:fld>
            <a:endParaRPr lang="zh-CN" altLang="en-US"/>
          </a:p>
        </p:txBody>
      </p:sp>
    </p:spTree>
    <p:extLst>
      <p:ext uri="{BB962C8B-B14F-4D97-AF65-F5344CB8AC3E}">
        <p14:creationId xmlns:p14="http://schemas.microsoft.com/office/powerpoint/2010/main" val="531819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9B1A4DF-D5F8-4F64-BD2D-6691F3FA16E7}" type="slidenum">
              <a:rPr lang="zh-CN" altLang="zh-CN"/>
              <a:pPr>
                <a:defRPr/>
              </a:pPr>
              <a:t>‹#›</a:t>
            </a:fld>
            <a:endParaRPr lang="zh-CN" altLang="zh-CN" dirty="0"/>
          </a:p>
        </p:txBody>
      </p:sp>
    </p:spTree>
    <p:extLst>
      <p:ext uri="{BB962C8B-B14F-4D97-AF65-F5344CB8AC3E}">
        <p14:creationId xmlns:p14="http://schemas.microsoft.com/office/powerpoint/2010/main" val="39019013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fld id="{687FA7CF-AA9C-44FA-8632-8C6B5F739B0A}"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2CB0A49-6BDE-4D11-8566-EC881B55FB4B}" type="slidenum">
              <a:rPr lang="zh-CN" altLang="en-US" smtClean="0"/>
              <a:pPr>
                <a:defRPr/>
              </a:pPr>
              <a:t>‹#›</a:t>
            </a:fld>
            <a:endParaRPr lang="zh-CN" altLang="en-US"/>
          </a:p>
        </p:txBody>
      </p:sp>
    </p:spTree>
    <p:extLst>
      <p:ext uri="{BB962C8B-B14F-4D97-AF65-F5344CB8AC3E}">
        <p14:creationId xmlns:p14="http://schemas.microsoft.com/office/powerpoint/2010/main" val="407319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fld id="{FDDD6220-7162-461F-BDA5-C0FB74BF841A}" type="datetimeFigureOut">
              <a:rPr lang="zh-CN" altLang="en-US" smtClean="0"/>
              <a:pPr>
                <a:defRPr/>
              </a:pPr>
              <a:t>2014/12/2</a:t>
            </a:fld>
            <a:endParaRPr lang="zh-CN" altLang="en-US"/>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2FEC3B8-9D77-4747-B5C0-E85610564BB8}" type="slidenum">
              <a:rPr lang="zh-CN" altLang="en-US" smtClean="0"/>
              <a:pPr>
                <a:defRPr/>
              </a:pPr>
              <a:t>‹#›</a:t>
            </a:fld>
            <a:endParaRPr lang="zh-CN" altLang="en-US"/>
          </a:p>
        </p:txBody>
      </p:sp>
    </p:spTree>
    <p:extLst>
      <p:ext uri="{BB962C8B-B14F-4D97-AF65-F5344CB8AC3E}">
        <p14:creationId xmlns:p14="http://schemas.microsoft.com/office/powerpoint/2010/main" val="203906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fld id="{6C090A30-C6EA-45C4-BD08-BF7CC8712541}" type="datetimeFigureOut">
              <a:rPr lang="zh-CN" altLang="en-US" smtClean="0"/>
              <a:pPr>
                <a:defRPr/>
              </a:pPr>
              <a:t>2014/12/2</a:t>
            </a:fld>
            <a:endParaRPr lang="zh-CN" altLang="en-US"/>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9E00CAC-C428-4F0D-9788-E49E3A0E7354}" type="slidenum">
              <a:rPr lang="zh-CN" altLang="en-US" smtClean="0"/>
              <a:pPr>
                <a:defRPr/>
              </a:pPr>
              <a:t>‹#›</a:t>
            </a:fld>
            <a:endParaRPr lang="zh-CN" altLang="en-US"/>
          </a:p>
        </p:txBody>
      </p:sp>
    </p:spTree>
    <p:extLst>
      <p:ext uri="{BB962C8B-B14F-4D97-AF65-F5344CB8AC3E}">
        <p14:creationId xmlns:p14="http://schemas.microsoft.com/office/powerpoint/2010/main" val="109773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fld id="{A5E2CFAF-497C-44EE-877A-55C0B3DFA548}" type="datetimeFigureOut">
              <a:rPr lang="zh-CN" altLang="en-US" smtClean="0"/>
              <a:pPr>
                <a:defRPr/>
              </a:pPr>
              <a:t>2014/12/2</a:t>
            </a:fld>
            <a:endParaRPr lang="zh-CN" altLang="en-US"/>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1F4992A-2794-4A0E-A95D-C931C4952F8D}" type="slidenum">
              <a:rPr lang="zh-CN" altLang="en-US" smtClean="0"/>
              <a:pPr>
                <a:defRPr/>
              </a:pPr>
              <a:t>‹#›</a:t>
            </a:fld>
            <a:endParaRPr lang="zh-CN" altLang="en-US"/>
          </a:p>
        </p:txBody>
      </p:sp>
    </p:spTree>
    <p:extLst>
      <p:ext uri="{BB962C8B-B14F-4D97-AF65-F5344CB8AC3E}">
        <p14:creationId xmlns:p14="http://schemas.microsoft.com/office/powerpoint/2010/main" val="295718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7BF7E477-CC78-4F56-9FAD-66780F943AD1}"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0835FAC2-D1E8-4255-B93B-7C8F0A8CA25F}" type="slidenum">
              <a:rPr lang="zh-CN" altLang="en-US" smtClean="0"/>
              <a:pPr>
                <a:defRPr/>
              </a:pPr>
              <a:t>‹#›</a:t>
            </a:fld>
            <a:endParaRPr lang="zh-CN" altLang="en-US"/>
          </a:p>
        </p:txBody>
      </p:sp>
    </p:spTree>
    <p:extLst>
      <p:ext uri="{BB962C8B-B14F-4D97-AF65-F5344CB8AC3E}">
        <p14:creationId xmlns:p14="http://schemas.microsoft.com/office/powerpoint/2010/main" val="9501808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userDrawn="1"/>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p>
        </p:txBody>
      </p:sp>
      <p:cxnSp>
        <p:nvCxnSpPr>
          <p:cNvPr id="17" name="直接连接符 16"/>
          <p:cNvCxnSpPr/>
          <p:nvPr/>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p:nvSpPr>
        <p:spPr bwMode="auto">
          <a:xfrm>
            <a:off x="6643688" y="6372225"/>
            <a:ext cx="2330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dirty="0" smtClean="0">
                <a:solidFill>
                  <a:srgbClr val="002060"/>
                </a:solidFill>
              </a:rPr>
              <a:t>《</a:t>
            </a:r>
            <a:r>
              <a:rPr lang="zh-CN" altLang="en-US" sz="1600" dirty="0" smtClean="0">
                <a:solidFill>
                  <a:srgbClr val="002060"/>
                </a:solidFill>
              </a:rPr>
              <a:t>电气控制与</a:t>
            </a:r>
            <a:r>
              <a:rPr lang="en-US" altLang="zh-CN" sz="1600" dirty="0" smtClean="0">
                <a:solidFill>
                  <a:srgbClr val="002060"/>
                </a:solidFill>
                <a:latin typeface="+mn-lt"/>
              </a:rPr>
              <a:t>PLC</a:t>
            </a:r>
            <a:r>
              <a:rPr lang="zh-CN" altLang="en-US" sz="1600" dirty="0" smtClean="0">
                <a:solidFill>
                  <a:srgbClr val="002060"/>
                </a:solidFill>
              </a:rPr>
              <a:t>技术</a:t>
            </a:r>
            <a:r>
              <a:rPr lang="en-US" altLang="zh-CN" sz="1600" dirty="0" smtClean="0">
                <a:solidFill>
                  <a:srgbClr val="002060"/>
                </a:solidFill>
              </a:rPr>
              <a:t>》</a:t>
            </a:r>
            <a:endParaRPr lang="en-US" altLang="zh-CN" sz="1600" dirty="0">
              <a:solidFill>
                <a:srgbClr val="002060"/>
              </a:solidFill>
            </a:endParaRPr>
          </a:p>
        </p:txBody>
      </p:sp>
      <p:grpSp>
        <p:nvGrpSpPr>
          <p:cNvPr id="1032" name="组合 25"/>
          <p:cNvGrpSpPr>
            <a:grpSpLocks/>
          </p:cNvGrpSpPr>
          <p:nvPr/>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28" name="Picture 2" descr="C:\Users\jian.peng\AppData\Roaming\Tencent\Users\512555475\QQ\WinTemp\RichOle\`DTVU$WU[9$3OT)5%DORB_7.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52" r:id="rId17"/>
    <p:sldLayoutId id="2147483921" r:id="rId18"/>
    <p:sldLayoutId id="2147483918" r:id="rId19"/>
    <p:sldLayoutId id="2147483919" r:id="rId20"/>
    <p:sldLayoutId id="2147483920" r:id="rId21"/>
    <p:sldLayoutId id="2147483922" r:id="rId22"/>
    <p:sldLayoutId id="2147483901" r:id="rId23"/>
    <p:sldLayoutId id="2147483902" r:id="rId24"/>
    <p:sldLayoutId id="2147483903" r:id="rId25"/>
    <p:sldLayoutId id="2147483884" r:id="rId26"/>
    <p:sldLayoutId id="2147483885" r:id="rId27"/>
    <p:sldLayoutId id="2147483886" r:id="rId28"/>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1" fontAlgn="base" hangingPunct="1">
        <a:lnSpc>
          <a:spcPct val="110000"/>
        </a:lnSpc>
        <a:spcBef>
          <a:spcPts val="1800"/>
        </a:spcBef>
        <a:spcAft>
          <a:spcPct val="0"/>
        </a:spcAft>
        <a:buClr>
          <a:srgbClr val="963B22"/>
        </a:buClr>
        <a:buSzPct val="70000"/>
        <a:buBlip>
          <a:blip r:embed="rId33"/>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1" fontAlgn="base" hangingPunct="1">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941168"/>
            <a:ext cx="5400675"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0639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168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按钮</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87624"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结构示意图及图形文字符号</a:t>
            </a:r>
            <a:endParaRPr lang="zh-CN" altLang="en-US" sz="2400" dirty="0">
              <a:latin typeface="微软雅黑" pitchFamily="34" charset="-122"/>
              <a:ea typeface="微软雅黑" pitchFamily="34" charset="-122"/>
            </a:endParaRPr>
          </a:p>
        </p:txBody>
      </p:sp>
      <p:pic>
        <p:nvPicPr>
          <p:cNvPr id="11" name="图片 10"/>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348880"/>
            <a:ext cx="4027140" cy="1943100"/>
          </a:xfrm>
          <a:prstGeom prst="rect">
            <a:avLst/>
          </a:prstGeom>
          <a:noFill/>
          <a:ln>
            <a:noFill/>
          </a:ln>
        </p:spPr>
      </p:pic>
      <p:sp>
        <p:nvSpPr>
          <p:cNvPr id="2" name="矩形 1"/>
          <p:cNvSpPr/>
          <p:nvPr/>
        </p:nvSpPr>
        <p:spPr>
          <a:xfrm>
            <a:off x="2786658" y="4437112"/>
            <a:ext cx="5940659" cy="1338828"/>
          </a:xfrm>
          <a:prstGeom prst="rect">
            <a:avLst/>
          </a:prstGeom>
        </p:spPr>
        <p:txBody>
          <a:bodyPr wrap="square">
            <a:spAutoFit/>
          </a:bodyPr>
          <a:lstStyle/>
          <a:p>
            <a:pPr>
              <a:lnSpc>
                <a:spcPct val="150000"/>
              </a:lnSpc>
            </a:pPr>
            <a:r>
              <a:rPr lang="zh-CN" altLang="zh-CN" dirty="0">
                <a:latin typeface="微软雅黑" pitchFamily="34" charset="-122"/>
                <a:ea typeface="微软雅黑" pitchFamily="34" charset="-122"/>
              </a:rPr>
              <a:t>1—按钮帽；2—复位弹簧；3—动触点</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pPr>
            <a:r>
              <a:rPr lang="zh-CN" altLang="zh-CN" dirty="0" smtClean="0">
                <a:latin typeface="微软雅黑" pitchFamily="34" charset="-122"/>
                <a:ea typeface="微软雅黑" pitchFamily="34" charset="-122"/>
              </a:rPr>
              <a:t>4</a:t>
            </a:r>
            <a:r>
              <a:rPr lang="zh-CN" altLang="zh-CN" dirty="0">
                <a:latin typeface="微软雅黑" pitchFamily="34" charset="-122"/>
                <a:ea typeface="微软雅黑" pitchFamily="34" charset="-122"/>
              </a:rPr>
              <a:t>—常闭静触点；5—常开静触点</a:t>
            </a:r>
          </a:p>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图</a:t>
            </a:r>
            <a:r>
              <a:rPr lang="zh-CN" altLang="zh-CN" dirty="0">
                <a:latin typeface="微软雅黑" pitchFamily="34" charset="-122"/>
                <a:ea typeface="微软雅黑" pitchFamily="34" charset="-122"/>
              </a:rPr>
              <a:t>2-3按钮结构示意图及图形文字符号</a:t>
            </a:r>
          </a:p>
        </p:txBody>
      </p:sp>
    </p:spTree>
    <p:extLst>
      <p:ext uri="{BB962C8B-B14F-4D97-AF65-F5344CB8AC3E}">
        <p14:creationId xmlns:p14="http://schemas.microsoft.com/office/powerpoint/2010/main" val="4214300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168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按钮</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工作原理</a:t>
            </a:r>
            <a:endParaRPr lang="zh-CN" altLang="en-US" sz="2400" dirty="0">
              <a:latin typeface="微软雅黑" pitchFamily="34" charset="-122"/>
              <a:ea typeface="微软雅黑" pitchFamily="34" charset="-122"/>
            </a:endParaRPr>
          </a:p>
        </p:txBody>
      </p:sp>
      <p:sp>
        <p:nvSpPr>
          <p:cNvPr id="16" name="TextBox 15"/>
          <p:cNvSpPr txBox="1"/>
          <p:nvPr/>
        </p:nvSpPr>
        <p:spPr>
          <a:xfrm>
            <a:off x="881590" y="2132856"/>
            <a:ext cx="7362818" cy="4247317"/>
          </a:xfrm>
          <a:prstGeom prst="rect">
            <a:avLst/>
          </a:prstGeom>
          <a:noFill/>
        </p:spPr>
        <p:txBody>
          <a:bodyPr wrap="square" rtlCol="0">
            <a:spAutoFit/>
          </a:bodyPr>
          <a:lstStyle/>
          <a:p>
            <a:pPr>
              <a:lnSpc>
                <a:spcPct val="150000"/>
              </a:lnSpc>
              <a:buClr>
                <a:srgbClr val="0070C0"/>
              </a:buClr>
              <a:buFont typeface="Wingdings" pitchFamily="2" charset="2"/>
              <a:buChar char="ü"/>
            </a:pPr>
            <a:r>
              <a:rPr lang="en-US" altLang="zh-CN" sz="2400" dirty="0" smtClean="0">
                <a:latin typeface="Times New Roman" pitchFamily="18" charset="0"/>
                <a:ea typeface="微软雅黑" pitchFamily="34" charset="-122"/>
              </a:rPr>
              <a:t> </a:t>
            </a:r>
            <a:r>
              <a:rPr lang="zh-CN" altLang="zh-CN" sz="2400" dirty="0" smtClean="0">
                <a:latin typeface="Times New Roman" pitchFamily="18" charset="0"/>
                <a:ea typeface="微软雅黑" pitchFamily="34" charset="-122"/>
              </a:rPr>
              <a:t>操作</a:t>
            </a:r>
            <a:r>
              <a:rPr lang="zh-CN" altLang="zh-CN" sz="2400" dirty="0">
                <a:latin typeface="Times New Roman" pitchFamily="18" charset="0"/>
                <a:ea typeface="微软雅黑" pitchFamily="34" charset="-122"/>
              </a:rPr>
              <a:t>时，当按钮帽的动触头向下运动时，先与动断静触头分开，再与动合静触头闭合；当操作人员将手指放开后，在复位弹簧的作用下，动触头向上运动，恢复初始位置。在复位的过程中，先是动合触头分断，然后是动断触头闭合。</a:t>
            </a:r>
            <a:endParaRPr lang="en-US" altLang="zh-CN" sz="2400" dirty="0">
              <a:latin typeface="Times New Roman" pitchFamily="18" charset="0"/>
              <a:ea typeface="微软雅黑" pitchFamily="34" charset="-122"/>
            </a:endParaRPr>
          </a:p>
          <a:p>
            <a:pPr>
              <a:lnSpc>
                <a:spcPct val="150000"/>
              </a:lnSpc>
              <a:buClr>
                <a:srgbClr val="0070C0"/>
              </a:buClr>
              <a:buFont typeface="Wingdings" pitchFamily="2" charset="2"/>
              <a:buChar char="ü"/>
            </a:pPr>
            <a:r>
              <a:rPr lang="en-US" altLang="zh-CN" sz="2400" dirty="0" smtClean="0">
                <a:latin typeface="Times New Roman" pitchFamily="18" charset="0"/>
                <a:ea typeface="微软雅黑" pitchFamily="34" charset="-122"/>
              </a:rPr>
              <a:t> </a:t>
            </a:r>
            <a:r>
              <a:rPr lang="zh-CN" altLang="zh-CN" sz="2400" dirty="0" smtClean="0">
                <a:latin typeface="Times New Roman" pitchFamily="18" charset="0"/>
                <a:ea typeface="微软雅黑" pitchFamily="34" charset="-122"/>
              </a:rPr>
              <a:t>为了</a:t>
            </a:r>
            <a:r>
              <a:rPr lang="zh-CN" altLang="zh-CN" sz="2400" dirty="0">
                <a:latin typeface="Times New Roman" pitchFamily="18" charset="0"/>
                <a:ea typeface="微软雅黑" pitchFamily="34" charset="-122"/>
              </a:rPr>
              <a:t>标明各种按钮的作用，避免误动作，通常将按钮帽做成不同的颜色，以示区别</a:t>
            </a:r>
            <a:endParaRPr lang="zh-CN" altLang="en-US" sz="2400" dirty="0">
              <a:latin typeface="Times New Roman" pitchFamily="18" charset="0"/>
              <a:ea typeface="微软雅黑" pitchFamily="34" charset="-122"/>
            </a:endParaRPr>
          </a:p>
          <a:p>
            <a:endParaRPr lang="zh-CN" altLang="en-US" dirty="0"/>
          </a:p>
        </p:txBody>
      </p:sp>
    </p:spTree>
    <p:extLst>
      <p:ext uri="{BB962C8B-B14F-4D97-AF65-F5344CB8AC3E}">
        <p14:creationId xmlns:p14="http://schemas.microsoft.com/office/powerpoint/2010/main" val="1375540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6"/>
          <p:cNvSpPr txBox="1">
            <a:spLocks noChangeArrowheads="1"/>
          </p:cNvSpPr>
          <p:nvPr/>
        </p:nvSpPr>
        <p:spPr bwMode="auto">
          <a:xfrm>
            <a:off x="723282" y="836712"/>
            <a:ext cx="1168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按钮</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TextBox 13"/>
          <p:cNvSpPr txBox="1"/>
          <p:nvPr/>
        </p:nvSpPr>
        <p:spPr>
          <a:xfrm>
            <a:off x="747298" y="1484784"/>
            <a:ext cx="7344816" cy="3939540"/>
          </a:xfrm>
          <a:prstGeom prst="rect">
            <a:avLst/>
          </a:prstGeom>
          <a:noFill/>
        </p:spPr>
        <p:txBody>
          <a:bodyPr wrap="square" rtlCol="0">
            <a:spAutoFit/>
          </a:bodyPr>
          <a:lstStyle/>
          <a:p>
            <a:pPr>
              <a:lnSpc>
                <a:spcPts val="3000"/>
              </a:lnSpc>
            </a:pPr>
            <a:r>
              <a:rPr lang="zh-CN" altLang="zh-CN" sz="2400" dirty="0">
                <a:latin typeface="微软雅黑" pitchFamily="34" charset="-122"/>
                <a:ea typeface="微软雅黑" pitchFamily="34" charset="-122"/>
              </a:rPr>
              <a:t>国标</a:t>
            </a:r>
            <a:r>
              <a:rPr lang="en-US" altLang="zh-CN" sz="2400" dirty="0">
                <a:latin typeface="微软雅黑" pitchFamily="34" charset="-122"/>
                <a:ea typeface="微软雅黑" pitchFamily="34" charset="-122"/>
              </a:rPr>
              <a:t>GB5226-85</a:t>
            </a:r>
            <a:r>
              <a:rPr lang="zh-CN" altLang="zh-CN" sz="2400" dirty="0">
                <a:latin typeface="微软雅黑" pitchFamily="34" charset="-122"/>
                <a:ea typeface="微软雅黑" pitchFamily="34" charset="-122"/>
              </a:rPr>
              <a:t>对按钮的颜色作如下规定</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000"/>
              </a:lnSpc>
              <a:buClr>
                <a:srgbClr val="0070C0"/>
              </a:buClr>
              <a:buFont typeface="Wingdings" pitchFamily="2" charset="2"/>
              <a:buChar char="ü"/>
            </a:pPr>
            <a:r>
              <a:rPr lang="zh-CN" altLang="zh-CN" sz="2400" dirty="0" smtClean="0">
                <a:latin typeface="微软雅黑" pitchFamily="34" charset="-122"/>
                <a:ea typeface="微软雅黑" pitchFamily="34" charset="-122"/>
              </a:rPr>
              <a:t>“停止”</a:t>
            </a:r>
            <a:r>
              <a:rPr lang="zh-CN" altLang="zh-CN" sz="2400" dirty="0">
                <a:latin typeface="微软雅黑" pitchFamily="34" charset="-122"/>
                <a:ea typeface="微软雅黑" pitchFamily="34" charset="-122"/>
              </a:rPr>
              <a:t>和“急停”按钮必须是红色。当按下红色按钮时，必须使设备停止工作或断电</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000"/>
              </a:lnSpc>
              <a:buClr>
                <a:srgbClr val="0070C0"/>
              </a:buClr>
              <a:buFont typeface="Wingdings" pitchFamily="2" charset="2"/>
              <a:buChar char="ü"/>
            </a:pPr>
            <a:r>
              <a:rPr lang="zh-CN" altLang="zh-CN" sz="2400" dirty="0" smtClean="0">
                <a:latin typeface="微软雅黑" pitchFamily="34" charset="-122"/>
                <a:ea typeface="微软雅黑" pitchFamily="34" charset="-122"/>
              </a:rPr>
              <a:t>“启动”</a:t>
            </a:r>
            <a:r>
              <a:rPr lang="zh-CN" altLang="zh-CN" sz="2400" dirty="0">
                <a:latin typeface="微软雅黑" pitchFamily="34" charset="-122"/>
                <a:ea typeface="微软雅黑" pitchFamily="34" charset="-122"/>
              </a:rPr>
              <a:t>按钮的颜色是绿色</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000"/>
              </a:lnSpc>
              <a:buClr>
                <a:srgbClr val="0070C0"/>
              </a:buClr>
              <a:buFont typeface="Wingdings" pitchFamily="2" charset="2"/>
              <a:buChar char="ü"/>
            </a:pPr>
            <a:r>
              <a:rPr lang="zh-CN" altLang="zh-CN" sz="2400" dirty="0" smtClean="0">
                <a:latin typeface="微软雅黑" pitchFamily="34" charset="-122"/>
                <a:ea typeface="微软雅黑" pitchFamily="34" charset="-122"/>
              </a:rPr>
              <a:t>“启动”</a:t>
            </a:r>
            <a:r>
              <a:rPr lang="zh-CN" altLang="zh-CN" sz="2400" dirty="0">
                <a:latin typeface="微软雅黑" pitchFamily="34" charset="-122"/>
                <a:ea typeface="微软雅黑" pitchFamily="34" charset="-122"/>
              </a:rPr>
              <a:t>与“停止”交替动作的按钮必须是黑白、白色或灰色，不得用红色和绿色</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000"/>
              </a:lnSpc>
              <a:buClr>
                <a:srgbClr val="0070C0"/>
              </a:buClr>
              <a:buFont typeface="Wingdings" pitchFamily="2" charset="2"/>
              <a:buChar char="ü"/>
            </a:pPr>
            <a:r>
              <a:rPr lang="zh-CN" altLang="zh-CN" sz="2400" dirty="0" smtClean="0">
                <a:latin typeface="微软雅黑" pitchFamily="34" charset="-122"/>
                <a:ea typeface="微软雅黑" pitchFamily="34" charset="-122"/>
              </a:rPr>
              <a:t>“点动”</a:t>
            </a:r>
            <a:r>
              <a:rPr lang="zh-CN" altLang="zh-CN" sz="2400" dirty="0">
                <a:latin typeface="微软雅黑" pitchFamily="34" charset="-122"/>
                <a:ea typeface="微软雅黑" pitchFamily="34" charset="-122"/>
              </a:rPr>
              <a:t>按钮必须是黑色</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000"/>
              </a:lnSpc>
              <a:buClr>
                <a:srgbClr val="0070C0"/>
              </a:buClr>
              <a:buFont typeface="Wingdings" pitchFamily="2" charset="2"/>
              <a:buChar char="ü"/>
            </a:pPr>
            <a:r>
              <a:rPr lang="zh-CN" altLang="zh-CN" sz="2400" dirty="0" smtClean="0">
                <a:latin typeface="微软雅黑" pitchFamily="34" charset="-122"/>
                <a:ea typeface="微软雅黑" pitchFamily="34" charset="-122"/>
              </a:rPr>
              <a:t>“复位”</a:t>
            </a:r>
            <a:r>
              <a:rPr lang="zh-CN" altLang="zh-CN" sz="2400" dirty="0">
                <a:latin typeface="微软雅黑" pitchFamily="34" charset="-122"/>
                <a:ea typeface="微软雅黑" pitchFamily="34" charset="-122"/>
              </a:rPr>
              <a:t>按钮（如保护继电器的复位按钮）必须是蓝色，当“复位”按钮还具有停止的作用时，则必须是红色。</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199066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168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按钮</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型号意义</a:t>
            </a:r>
            <a:endParaRPr lang="zh-CN" altLang="en-US" sz="2400" dirty="0">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4083329096"/>
              </p:ext>
            </p:extLst>
          </p:nvPr>
        </p:nvGraphicFramePr>
        <p:xfrm>
          <a:off x="1438704" y="2561332"/>
          <a:ext cx="7706751" cy="2016224"/>
        </p:xfrm>
        <a:graphic>
          <a:graphicData uri="http://schemas.openxmlformats.org/presentationml/2006/ole">
            <mc:AlternateContent xmlns:mc="http://schemas.openxmlformats.org/markup-compatibility/2006">
              <mc:Choice xmlns:v="urn:schemas-microsoft-com:vml" Requires="v">
                <p:oleObj spid="_x0000_s2101" name="Visio" r:id="rId3" imgW="6059043" imgH="1588413" progId="Visio.Drawing.11">
                  <p:embed/>
                </p:oleObj>
              </mc:Choice>
              <mc:Fallback>
                <p:oleObj name="Visio" r:id="rId3" imgW="6059043" imgH="158841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704" y="2561332"/>
                        <a:ext cx="7706751" cy="2016224"/>
                      </a:xfrm>
                      <a:prstGeom prst="rect">
                        <a:avLst/>
                      </a:prstGeom>
                      <a:noFill/>
                    </p:spPr>
                  </p:pic>
                </p:oleObj>
              </mc:Fallback>
            </mc:AlternateContent>
          </a:graphicData>
        </a:graphic>
      </p:graphicFrame>
      <p:sp>
        <p:nvSpPr>
          <p:cNvPr id="5" name="矩形 4"/>
          <p:cNvSpPr/>
          <p:nvPr/>
        </p:nvSpPr>
        <p:spPr>
          <a:xfrm>
            <a:off x="2987824" y="4818463"/>
            <a:ext cx="2468946" cy="369332"/>
          </a:xfrm>
          <a:prstGeom prst="rect">
            <a:avLst/>
          </a:prstGeom>
        </p:spPr>
        <p:txBody>
          <a:bodyPr wrap="none">
            <a:spAutoFit/>
          </a:bodyPr>
          <a:lstStyle/>
          <a:p>
            <a:r>
              <a:rPr lang="zh-CN" altLang="zh-CN" dirty="0">
                <a:latin typeface="微软雅黑" pitchFamily="34" charset="-122"/>
                <a:ea typeface="微软雅黑" pitchFamily="34" charset="-122"/>
              </a:rPr>
              <a:t>图2-4 按钮的型号意义</a:t>
            </a:r>
          </a:p>
        </p:txBody>
      </p:sp>
    </p:spTree>
    <p:extLst>
      <p:ext uri="{BB962C8B-B14F-4D97-AF65-F5344CB8AC3E}">
        <p14:creationId xmlns:p14="http://schemas.microsoft.com/office/powerpoint/2010/main" val="4041660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476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熔断器</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5"/>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作用</a:t>
            </a:r>
            <a:endParaRPr lang="zh-CN" altLang="en-US" sz="2400" dirty="0">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内容占位符 5"/>
          <p:cNvSpPr>
            <a:spLocks noGrp="1"/>
          </p:cNvSpPr>
          <p:nvPr>
            <p:ph idx="1"/>
          </p:nvPr>
        </p:nvSpPr>
        <p:spPr>
          <a:xfrm>
            <a:off x="647564" y="1931640"/>
            <a:ext cx="7848872" cy="1194519"/>
          </a:xfrm>
        </p:spPr>
        <p:txBody>
          <a:bodyPr/>
          <a:lstStyle/>
          <a:p>
            <a:pPr>
              <a:lnSpc>
                <a:spcPts val="3000"/>
              </a:lnSpc>
            </a:pPr>
            <a:r>
              <a:rPr lang="zh-CN" altLang="zh-CN" dirty="0"/>
              <a:t>熔断器广泛用于低压配电线路和电气设备中，主要起</a:t>
            </a:r>
            <a:r>
              <a:rPr lang="zh-CN" altLang="zh-CN" dirty="0" smtClean="0"/>
              <a:t>短</a:t>
            </a:r>
            <a:endParaRPr lang="en-US" altLang="zh-CN" dirty="0" smtClean="0"/>
          </a:p>
          <a:p>
            <a:pPr marL="0" indent="0">
              <a:lnSpc>
                <a:spcPts val="3000"/>
              </a:lnSpc>
              <a:buNone/>
            </a:pPr>
            <a:r>
              <a:rPr lang="en-US" altLang="zh-CN" dirty="0" smtClean="0"/>
              <a:t>    </a:t>
            </a:r>
            <a:r>
              <a:rPr lang="zh-CN" altLang="zh-CN" dirty="0" smtClean="0"/>
              <a:t>路</a:t>
            </a:r>
            <a:r>
              <a:rPr lang="zh-CN" altLang="zh-CN" dirty="0"/>
              <a:t>保护和严重过载保护的</a:t>
            </a:r>
            <a:r>
              <a:rPr lang="zh-CN" altLang="zh-CN" dirty="0" smtClean="0"/>
              <a:t>作用</a:t>
            </a:r>
            <a:endParaRPr lang="en-US" altLang="zh-CN" dirty="0" smtClean="0"/>
          </a:p>
          <a:p>
            <a:pPr marL="0" indent="0">
              <a:buNone/>
            </a:pPr>
            <a:endParaRPr lang="en-US" altLang="zh-CN" dirty="0"/>
          </a:p>
          <a:p>
            <a:pPr marL="0" indent="0">
              <a:buNone/>
            </a:pPr>
            <a:endParaRPr lang="zh-CN" altLang="en-US" dirty="0"/>
          </a:p>
        </p:txBody>
      </p:sp>
      <p:sp>
        <p:nvSpPr>
          <p:cNvPr id="10" name="矩形 9"/>
          <p:cNvSpPr/>
          <p:nvPr/>
        </p:nvSpPr>
        <p:spPr>
          <a:xfrm>
            <a:off x="881591" y="314096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15616" y="3126159"/>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分类</a:t>
            </a:r>
            <a:endParaRPr lang="en-US" altLang="zh-CN" sz="2400" dirty="0" smtClean="0">
              <a:latin typeface="微软雅黑" pitchFamily="34" charset="-122"/>
              <a:ea typeface="微软雅黑" pitchFamily="34" charset="-122"/>
            </a:endParaRPr>
          </a:p>
        </p:txBody>
      </p:sp>
      <p:sp>
        <p:nvSpPr>
          <p:cNvPr id="12" name="内容占位符 5"/>
          <p:cNvSpPr txBox="1">
            <a:spLocks/>
          </p:cNvSpPr>
          <p:nvPr/>
        </p:nvSpPr>
        <p:spPr>
          <a:xfrm>
            <a:off x="732380" y="3632473"/>
            <a:ext cx="7848872" cy="1194519"/>
          </a:xfrm>
          <a:prstGeom prst="rect">
            <a:avLst/>
          </a:prstGeom>
        </p:spPr>
        <p:txBody>
          <a:bodyPr/>
          <a:lstStyle>
            <a:lvl1pPr marL="273050" indent="-273050" algn="l" rtl="0" eaLnBrk="0" fontAlgn="base" hangingPunct="0">
              <a:lnSpc>
                <a:spcPct val="150000"/>
              </a:lnSpc>
              <a:spcBef>
                <a:spcPct val="20000"/>
              </a:spcBef>
              <a:spcAft>
                <a:spcPct val="0"/>
              </a:spcAft>
              <a:buClr>
                <a:srgbClr val="FFFFFF"/>
              </a:buClr>
              <a:buSzPct val="95000"/>
              <a:buFont typeface="Wingdings 2" pitchFamily="18" charset="2"/>
              <a:buChar char=""/>
              <a:defRPr sz="2400" kern="1200" baseline="0">
                <a:solidFill>
                  <a:schemeClr val="tx1"/>
                </a:solidFill>
                <a:latin typeface="+mn-lt"/>
                <a:ea typeface="微软雅黑" pitchFamily="34" charset="-122"/>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微软雅黑" pitchFamily="34" charset="-122"/>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微软雅黑" pitchFamily="34" charset="-122"/>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微软雅黑" pitchFamily="34" charset="-122"/>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微软雅黑" pitchFamily="34" charset="-122"/>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zh-CN" dirty="0"/>
              <a:t>常用的熔断器有瓷插式、螺旋式</a:t>
            </a:r>
            <a:endParaRPr lang="en-US" altLang="zh-CN" dirty="0" smtClean="0"/>
          </a:p>
          <a:p>
            <a:pPr marL="0" indent="0">
              <a:buFont typeface="Wingdings 2" pitchFamily="18" charset="2"/>
              <a:buNone/>
            </a:pPr>
            <a:endParaRPr lang="zh-CN" altLang="en-US" dirty="0"/>
          </a:p>
        </p:txBody>
      </p:sp>
      <p:sp>
        <p:nvSpPr>
          <p:cNvPr id="13" name="矩形 12"/>
          <p:cNvSpPr/>
          <p:nvPr/>
        </p:nvSpPr>
        <p:spPr>
          <a:xfrm>
            <a:off x="881591" y="465313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TextBox 15"/>
          <p:cNvSpPr txBox="1"/>
          <p:nvPr/>
        </p:nvSpPr>
        <p:spPr>
          <a:xfrm>
            <a:off x="1163939" y="452189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结构</a:t>
            </a:r>
            <a:endParaRPr lang="zh-CN" altLang="en-US" sz="2400" dirty="0">
              <a:latin typeface="微软雅黑" pitchFamily="34" charset="-122"/>
              <a:ea typeface="微软雅黑" pitchFamily="34" charset="-122"/>
            </a:endParaRPr>
          </a:p>
        </p:txBody>
      </p:sp>
      <p:sp>
        <p:nvSpPr>
          <p:cNvPr id="17" name="内容占位符 5"/>
          <p:cNvSpPr txBox="1">
            <a:spLocks/>
          </p:cNvSpPr>
          <p:nvPr/>
        </p:nvSpPr>
        <p:spPr>
          <a:xfrm>
            <a:off x="732380" y="4983559"/>
            <a:ext cx="8106095" cy="1194519"/>
          </a:xfrm>
          <a:prstGeom prst="rect">
            <a:avLst/>
          </a:prstGeom>
        </p:spPr>
        <p:txBody>
          <a:bodyPr/>
          <a:lstStyle>
            <a:lvl1pPr marL="273050" indent="-273050" algn="l" rtl="0" eaLnBrk="0" fontAlgn="base" hangingPunct="0">
              <a:lnSpc>
                <a:spcPct val="150000"/>
              </a:lnSpc>
              <a:spcBef>
                <a:spcPct val="20000"/>
              </a:spcBef>
              <a:spcAft>
                <a:spcPct val="0"/>
              </a:spcAft>
              <a:buClr>
                <a:srgbClr val="FFFFFF"/>
              </a:buClr>
              <a:buSzPct val="95000"/>
              <a:buFont typeface="Wingdings 2" pitchFamily="18" charset="2"/>
              <a:buChar char=""/>
              <a:defRPr sz="2400" kern="1200" baseline="0">
                <a:solidFill>
                  <a:schemeClr val="tx1"/>
                </a:solidFill>
                <a:latin typeface="+mn-lt"/>
                <a:ea typeface="微软雅黑" pitchFamily="34" charset="-122"/>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微软雅黑" pitchFamily="34" charset="-122"/>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微软雅黑" pitchFamily="34" charset="-122"/>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微软雅黑" pitchFamily="34" charset="-122"/>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微软雅黑" pitchFamily="34" charset="-122"/>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ts val="3000"/>
              </a:lnSpc>
            </a:pPr>
            <a:r>
              <a:rPr lang="zh-CN" altLang="zh-CN" dirty="0"/>
              <a:t>熔断器主要由熔体、安装熔体的熔管和熔座三部分组成。熔体是熔断器的主要组成部分，常做成丝状、片状和</a:t>
            </a:r>
            <a:r>
              <a:rPr lang="zh-CN" altLang="zh-CN" dirty="0" smtClean="0"/>
              <a:t>栅</a:t>
            </a:r>
            <a:endParaRPr lang="en-US" altLang="zh-CN" dirty="0" smtClean="0"/>
          </a:p>
          <a:p>
            <a:pPr>
              <a:lnSpc>
                <a:spcPts val="3000"/>
              </a:lnSpc>
            </a:pPr>
            <a:r>
              <a:rPr lang="zh-CN" altLang="zh-CN" dirty="0" smtClean="0"/>
              <a:t>状</a:t>
            </a:r>
            <a:r>
              <a:rPr lang="zh-CN" altLang="en-US" dirty="0" smtClean="0"/>
              <a:t>。</a:t>
            </a:r>
            <a:endParaRPr lang="zh-CN" altLang="zh-CN" dirty="0"/>
          </a:p>
          <a:p>
            <a:pPr marL="0" indent="0">
              <a:buFont typeface="Wingdings 2" pitchFamily="18" charset="2"/>
              <a:buNone/>
            </a:pPr>
            <a:endParaRPr lang="zh-CN" altLang="en-US" dirty="0"/>
          </a:p>
        </p:txBody>
      </p:sp>
    </p:spTree>
    <p:extLst>
      <p:ext uri="{BB962C8B-B14F-4D97-AF65-F5344CB8AC3E}">
        <p14:creationId xmlns:p14="http://schemas.microsoft.com/office/powerpoint/2010/main" val="101709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476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熔断器</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5"/>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工作原理</a:t>
            </a:r>
            <a:endParaRPr lang="zh-CN" altLang="en-US" sz="2400" dirty="0">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内容占位符 5"/>
          <p:cNvSpPr>
            <a:spLocks noGrp="1"/>
          </p:cNvSpPr>
          <p:nvPr>
            <p:ph idx="1"/>
          </p:nvPr>
        </p:nvSpPr>
        <p:spPr>
          <a:xfrm>
            <a:off x="647564" y="1931640"/>
            <a:ext cx="7848872" cy="1194519"/>
          </a:xfrm>
        </p:spPr>
        <p:txBody>
          <a:bodyPr/>
          <a:lstStyle/>
          <a:p>
            <a:pPr>
              <a:lnSpc>
                <a:spcPts val="3000"/>
              </a:lnSpc>
            </a:pPr>
            <a:r>
              <a:rPr lang="zh-CN" altLang="zh-CN" dirty="0"/>
              <a:t>熔断器接入电路时，熔体与保护电路串联连接，当该电路中发生短路或严重过载故障时，通过熔体的电流达到或超过其允许的正常发热电流，熔体上产生的热量使熔体温度急剧上升，当达到熔体金属的熔点时熔体自行熔断，分断电路切断故障电流，从而保护了电气设备。</a:t>
            </a:r>
            <a:endParaRPr lang="en-US" altLang="zh-CN" dirty="0"/>
          </a:p>
          <a:p>
            <a:pPr marL="0" indent="0">
              <a:buNone/>
            </a:pPr>
            <a:endParaRPr lang="zh-CN" altLang="en-US" dirty="0"/>
          </a:p>
        </p:txBody>
      </p:sp>
      <p:sp>
        <p:nvSpPr>
          <p:cNvPr id="13" name="矩形 12"/>
          <p:cNvSpPr/>
          <p:nvPr/>
        </p:nvSpPr>
        <p:spPr>
          <a:xfrm>
            <a:off x="956794" y="425707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TextBox 15"/>
          <p:cNvSpPr txBox="1"/>
          <p:nvPr/>
        </p:nvSpPr>
        <p:spPr>
          <a:xfrm>
            <a:off x="1271440" y="4098253"/>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表示符号</a:t>
            </a:r>
            <a:endParaRPr lang="zh-CN" altLang="en-US" sz="2400"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257078"/>
            <a:ext cx="1080120" cy="188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839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476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熔断器</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5"/>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熔断器的保护特性</a:t>
            </a:r>
            <a:endParaRPr lang="zh-CN" altLang="en-US" sz="2400" dirty="0">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内容占位符 5"/>
          <p:cNvSpPr>
            <a:spLocks noGrp="1"/>
          </p:cNvSpPr>
          <p:nvPr>
            <p:ph idx="1"/>
          </p:nvPr>
        </p:nvSpPr>
        <p:spPr>
          <a:xfrm>
            <a:off x="647564" y="1931640"/>
            <a:ext cx="7848872" cy="1194519"/>
          </a:xfrm>
        </p:spPr>
        <p:txBody>
          <a:bodyPr/>
          <a:lstStyle/>
          <a:p>
            <a:pPr>
              <a:lnSpc>
                <a:spcPts val="3000"/>
              </a:lnSpc>
            </a:pPr>
            <a:r>
              <a:rPr lang="zh-CN" altLang="zh-CN" dirty="0"/>
              <a:t>熔断器的保护特性曲线表示切断电流的全部时间与通过熔断器全部电流时间的关系特性，又称安全特性。从图</a:t>
            </a:r>
            <a:r>
              <a:rPr lang="en-US" altLang="zh-CN" dirty="0"/>
              <a:t>2-6</a:t>
            </a:r>
            <a:r>
              <a:rPr lang="zh-CN" altLang="zh-CN" dirty="0"/>
              <a:t>中可以看出电流与动作的时间成反比，即熔断器的保护特性是反时限的。</a:t>
            </a:r>
            <a:endParaRPr lang="zh-CN" altLang="en-US" dirty="0"/>
          </a:p>
        </p:txBody>
      </p:sp>
      <p:pic>
        <p:nvPicPr>
          <p:cNvPr id="10" name="图片 9"/>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355456"/>
            <a:ext cx="2571750" cy="2162175"/>
          </a:xfrm>
          <a:prstGeom prst="rect">
            <a:avLst/>
          </a:prstGeom>
          <a:noFill/>
          <a:ln>
            <a:noFill/>
          </a:ln>
        </p:spPr>
      </p:pic>
      <p:sp>
        <p:nvSpPr>
          <p:cNvPr id="2" name="矩形 1"/>
          <p:cNvSpPr/>
          <p:nvPr/>
        </p:nvSpPr>
        <p:spPr>
          <a:xfrm>
            <a:off x="3066741" y="5746928"/>
            <a:ext cx="3161443" cy="369332"/>
          </a:xfrm>
          <a:prstGeom prst="rect">
            <a:avLst/>
          </a:prstGeom>
        </p:spPr>
        <p:txBody>
          <a:bodyPr wrap="none">
            <a:spAutoFit/>
          </a:bodyPr>
          <a:lstStyle/>
          <a:p>
            <a:r>
              <a:rPr lang="zh-CN" altLang="zh-CN" dirty="0">
                <a:latin typeface="微软雅黑" pitchFamily="34" charset="-122"/>
                <a:ea typeface="微软雅黑" pitchFamily="34" charset="-122"/>
              </a:rPr>
              <a:t>图2-6 熔断器的保护特性曲线</a:t>
            </a:r>
          </a:p>
        </p:txBody>
      </p:sp>
    </p:spTree>
    <p:extLst>
      <p:ext uri="{BB962C8B-B14F-4D97-AF65-F5344CB8AC3E}">
        <p14:creationId xmlns:p14="http://schemas.microsoft.com/office/powerpoint/2010/main" val="316191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476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熔断器</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5"/>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主要技术参数</a:t>
            </a:r>
            <a:endParaRPr lang="zh-CN" altLang="en-US" sz="2400" dirty="0">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内容占位符 5"/>
          <p:cNvSpPr>
            <a:spLocks noGrp="1"/>
          </p:cNvSpPr>
          <p:nvPr>
            <p:ph idx="1"/>
          </p:nvPr>
        </p:nvSpPr>
        <p:spPr>
          <a:xfrm>
            <a:off x="647564" y="1931640"/>
            <a:ext cx="7848872" cy="1194519"/>
          </a:xfrm>
        </p:spPr>
        <p:txBody>
          <a:bodyPr/>
          <a:lstStyle/>
          <a:p>
            <a:pPr>
              <a:lnSpc>
                <a:spcPct val="100000"/>
              </a:lnSpc>
            </a:pPr>
            <a:r>
              <a:rPr lang="zh-CN" altLang="en-US" dirty="0" smtClean="0"/>
              <a:t>额定电压</a:t>
            </a:r>
            <a:endParaRPr lang="en-US" altLang="zh-CN" dirty="0" smtClean="0"/>
          </a:p>
          <a:p>
            <a:pPr>
              <a:lnSpc>
                <a:spcPct val="100000"/>
              </a:lnSpc>
            </a:pPr>
            <a:r>
              <a:rPr lang="zh-CN" altLang="en-US" dirty="0" smtClean="0"/>
              <a:t>额定电流</a:t>
            </a:r>
            <a:endParaRPr lang="en-US" altLang="zh-CN" dirty="0" smtClean="0"/>
          </a:p>
          <a:p>
            <a:pPr>
              <a:lnSpc>
                <a:spcPct val="100000"/>
              </a:lnSpc>
            </a:pPr>
            <a:r>
              <a:rPr lang="zh-CN" altLang="en-US" dirty="0"/>
              <a:t>熔</a:t>
            </a:r>
            <a:r>
              <a:rPr lang="zh-CN" altLang="en-US" dirty="0" smtClean="0"/>
              <a:t>体的额定电流</a:t>
            </a:r>
            <a:endParaRPr lang="en-US" altLang="zh-CN" dirty="0" smtClean="0"/>
          </a:p>
          <a:p>
            <a:pPr>
              <a:lnSpc>
                <a:spcPct val="100000"/>
              </a:lnSpc>
            </a:pPr>
            <a:r>
              <a:rPr lang="zh-CN" altLang="en-US" dirty="0" smtClean="0"/>
              <a:t>极限分断能力</a:t>
            </a:r>
            <a:endParaRPr lang="zh-CN" altLang="en-US" dirty="0"/>
          </a:p>
        </p:txBody>
      </p:sp>
    </p:spTree>
    <p:extLst>
      <p:ext uri="{BB962C8B-B14F-4D97-AF65-F5344CB8AC3E}">
        <p14:creationId xmlns:p14="http://schemas.microsoft.com/office/powerpoint/2010/main" val="3946981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476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熔断器</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5"/>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型号的意义</a:t>
            </a:r>
            <a:endParaRPr lang="zh-CN" altLang="en-US" sz="2400" dirty="0">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928091751"/>
              </p:ext>
            </p:extLst>
          </p:nvPr>
        </p:nvGraphicFramePr>
        <p:xfrm>
          <a:off x="611560" y="2497340"/>
          <a:ext cx="4446521" cy="2172346"/>
        </p:xfrm>
        <a:graphic>
          <a:graphicData uri="http://schemas.openxmlformats.org/presentationml/2006/ole">
            <mc:AlternateContent xmlns:mc="http://schemas.openxmlformats.org/markup-compatibility/2006">
              <mc:Choice xmlns:v="urn:schemas-microsoft-com:vml" Requires="v">
                <p:oleObj spid="_x0000_s4197" name="Visio" r:id="rId3" imgW="3408426" imgH="1322665" progId="Visio.Drawing.11">
                  <p:embed/>
                </p:oleObj>
              </mc:Choice>
              <mc:Fallback>
                <p:oleObj name="Visio" r:id="rId3" imgW="3408426" imgH="132266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7340"/>
                        <a:ext cx="4446521" cy="2172346"/>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46038066"/>
              </p:ext>
            </p:extLst>
          </p:nvPr>
        </p:nvGraphicFramePr>
        <p:xfrm>
          <a:off x="3990993" y="2491833"/>
          <a:ext cx="5153007" cy="2172346"/>
        </p:xfrm>
        <a:graphic>
          <a:graphicData uri="http://schemas.openxmlformats.org/presentationml/2006/ole">
            <mc:AlternateContent xmlns:mc="http://schemas.openxmlformats.org/markup-compatibility/2006">
              <mc:Choice xmlns:v="urn:schemas-microsoft-com:vml" Requires="v">
                <p:oleObj spid="_x0000_s4198" name="Visio" r:id="rId5" imgW="3588448" imgH="1350526" progId="Visio.Drawing.11">
                  <p:embed/>
                </p:oleObj>
              </mc:Choice>
              <mc:Fallback>
                <p:oleObj name="Visio" r:id="rId5" imgW="3588448" imgH="1350526"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93" y="2491833"/>
                        <a:ext cx="5153007" cy="2172346"/>
                      </a:xfrm>
                      <a:prstGeom prst="rect">
                        <a:avLst/>
                      </a:prstGeom>
                      <a:noFill/>
                    </p:spPr>
                  </p:pic>
                </p:oleObj>
              </mc:Fallback>
            </mc:AlternateContent>
          </a:graphicData>
        </a:graphic>
      </p:graphicFrame>
      <p:sp>
        <p:nvSpPr>
          <p:cNvPr id="10" name="矩形 9"/>
          <p:cNvSpPr/>
          <p:nvPr/>
        </p:nvSpPr>
        <p:spPr>
          <a:xfrm>
            <a:off x="2915816" y="5050720"/>
            <a:ext cx="2699778" cy="369332"/>
          </a:xfrm>
          <a:prstGeom prst="rect">
            <a:avLst/>
          </a:prstGeom>
        </p:spPr>
        <p:txBody>
          <a:bodyPr wrap="none">
            <a:spAutoFit/>
          </a:bodyPr>
          <a:lstStyle/>
          <a:p>
            <a:r>
              <a:rPr lang="zh-CN" altLang="zh-CN" dirty="0">
                <a:latin typeface="微软雅黑" pitchFamily="34" charset="-122"/>
                <a:ea typeface="微软雅黑" pitchFamily="34" charset="-122"/>
              </a:rPr>
              <a:t>图2-7 熔断器型号的意义</a:t>
            </a:r>
          </a:p>
        </p:txBody>
      </p:sp>
    </p:spTree>
    <p:extLst>
      <p:ext uri="{BB962C8B-B14F-4D97-AF65-F5344CB8AC3E}">
        <p14:creationId xmlns:p14="http://schemas.microsoft.com/office/powerpoint/2010/main" val="3581934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66156" y="1159148"/>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2.3.2 </a:t>
            </a:r>
            <a:r>
              <a:rPr lang="zh-CN" altLang="en-US" sz="2400" b="1" dirty="0" smtClean="0">
                <a:solidFill>
                  <a:schemeClr val="tx2"/>
                </a:solidFill>
                <a:latin typeface="微软雅黑" pitchFamily="34" charset="-122"/>
                <a:ea typeface="微软雅黑" pitchFamily="34" charset="-122"/>
                <a:cs typeface="+mj-cs"/>
              </a:rPr>
              <a:t>短路器（自动空气开关）</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99582" y="20036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780" y="184482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作用</a:t>
            </a:r>
            <a:endParaRPr lang="zh-CN" altLang="en-US" sz="2400" dirty="0">
              <a:latin typeface="微软雅黑" pitchFamily="34" charset="-122"/>
              <a:ea typeface="微软雅黑" pitchFamily="34" charset="-122"/>
            </a:endParaRPr>
          </a:p>
        </p:txBody>
      </p:sp>
      <p:sp>
        <p:nvSpPr>
          <p:cNvPr id="16" name="TextBox 15"/>
          <p:cNvSpPr txBox="1"/>
          <p:nvPr/>
        </p:nvSpPr>
        <p:spPr>
          <a:xfrm>
            <a:off x="872818" y="2420888"/>
            <a:ext cx="7344816" cy="1135054"/>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断路器是一种既有手动开关作用又能自动进行欠压、失压、过流、过载和短路保护的电器。</a:t>
            </a:r>
          </a:p>
        </p:txBody>
      </p:sp>
      <p:sp>
        <p:nvSpPr>
          <p:cNvPr id="10" name="矩形 9"/>
          <p:cNvSpPr/>
          <p:nvPr/>
        </p:nvSpPr>
        <p:spPr>
          <a:xfrm>
            <a:off x="949385" y="38038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00636" y="364502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组成</a:t>
            </a:r>
            <a:endParaRPr lang="en-US" altLang="zh-CN" sz="2400" dirty="0" smtClean="0">
              <a:latin typeface="微软雅黑" pitchFamily="34" charset="-122"/>
              <a:ea typeface="微软雅黑" pitchFamily="34" charset="-122"/>
            </a:endParaRPr>
          </a:p>
        </p:txBody>
      </p:sp>
      <p:sp>
        <p:nvSpPr>
          <p:cNvPr id="12" name="TextBox 11"/>
          <p:cNvSpPr txBox="1"/>
          <p:nvPr/>
        </p:nvSpPr>
        <p:spPr>
          <a:xfrm>
            <a:off x="899582" y="4293095"/>
            <a:ext cx="7344816" cy="1200329"/>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断路器由触头装置、灭弧装置、脱扣装置、传动装置和保护装置五部分</a:t>
            </a:r>
            <a:r>
              <a:rPr lang="zh-CN" altLang="zh-CN" sz="2400" dirty="0" smtClean="0">
                <a:latin typeface="微软雅黑" pitchFamily="34" charset="-122"/>
                <a:ea typeface="微软雅黑" pitchFamily="34" charset="-122"/>
              </a:rPr>
              <a:t>组成</a:t>
            </a:r>
            <a:r>
              <a:rPr lang="zh-CN" altLang="en-US"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221695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5500" y="1831063"/>
            <a:ext cx="7298088" cy="4243183"/>
            <a:chOff x="825500" y="1831063"/>
            <a:chExt cx="7298088" cy="4243183"/>
          </a:xfrm>
        </p:grpSpPr>
        <p:sp>
          <p:nvSpPr>
            <p:cNvPr id="5"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6" name="Group 3"/>
            <p:cNvGrpSpPr>
              <a:grpSpLocks/>
            </p:cNvGrpSpPr>
            <p:nvPr/>
          </p:nvGrpSpPr>
          <p:grpSpPr bwMode="auto">
            <a:xfrm>
              <a:off x="1906750" y="1871639"/>
              <a:ext cx="1791169" cy="499934"/>
              <a:chOff x="816" y="2304"/>
              <a:chExt cx="1440" cy="448"/>
            </a:xfrm>
          </p:grpSpPr>
          <p:sp>
            <p:nvSpPr>
              <p:cNvPr id="33"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4"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6"/>
            <p:cNvGrpSpPr>
              <a:grpSpLocks/>
            </p:cNvGrpSpPr>
            <p:nvPr/>
          </p:nvGrpSpPr>
          <p:grpSpPr bwMode="auto">
            <a:xfrm>
              <a:off x="1894050" y="2728514"/>
              <a:ext cx="1791169" cy="499934"/>
              <a:chOff x="816" y="2304"/>
              <a:chExt cx="1440" cy="448"/>
            </a:xfrm>
          </p:grpSpPr>
          <p:sp>
            <p:nvSpPr>
              <p:cNvPr id="31"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2"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9"/>
            <p:cNvGrpSpPr>
              <a:grpSpLocks/>
            </p:cNvGrpSpPr>
            <p:nvPr/>
          </p:nvGrpSpPr>
          <p:grpSpPr bwMode="auto">
            <a:xfrm>
              <a:off x="1907372" y="3661719"/>
              <a:ext cx="1791169" cy="499934"/>
              <a:chOff x="816" y="2304"/>
              <a:chExt cx="1440" cy="448"/>
            </a:xfrm>
          </p:grpSpPr>
          <p:sp>
            <p:nvSpPr>
              <p:cNvPr id="29"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0"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9" name="Group 12"/>
            <p:cNvGrpSpPr>
              <a:grpSpLocks/>
            </p:cNvGrpSpPr>
            <p:nvPr/>
          </p:nvGrpSpPr>
          <p:grpSpPr bwMode="auto">
            <a:xfrm>
              <a:off x="1894050" y="4582180"/>
              <a:ext cx="1791169" cy="501050"/>
              <a:chOff x="816" y="1972"/>
              <a:chExt cx="1440" cy="449"/>
            </a:xfrm>
          </p:grpSpPr>
          <p:sp>
            <p:nvSpPr>
              <p:cNvPr id="27" name="Freeform 13"/>
              <p:cNvSpPr>
                <a:spLocks/>
              </p:cNvSpPr>
              <p:nvPr/>
            </p:nvSpPr>
            <p:spPr bwMode="gray">
              <a:xfrm>
                <a:off x="902" y="2231"/>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8"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10"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17"/>
            <p:cNvCxnSpPr>
              <a:cxnSpLocks noChangeShapeType="1"/>
              <a:endCxn id="28"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6"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7"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8"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19" name="直接连接符 18"/>
            <p:cNvCxnSpPr/>
            <p:nvPr/>
          </p:nvCxnSpPr>
          <p:spPr bwMode="auto">
            <a:xfrm>
              <a:off x="1894050" y="1871639"/>
              <a:ext cx="0" cy="4141231"/>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21" name="Group 12"/>
            <p:cNvGrpSpPr>
              <a:grpSpLocks/>
            </p:cNvGrpSpPr>
            <p:nvPr/>
          </p:nvGrpSpPr>
          <p:grpSpPr bwMode="auto">
            <a:xfrm>
              <a:off x="1947790" y="5574312"/>
              <a:ext cx="1791169" cy="499934"/>
              <a:chOff x="816" y="2304"/>
              <a:chExt cx="1440" cy="448"/>
            </a:xfrm>
          </p:grpSpPr>
          <p:sp>
            <p:nvSpPr>
              <p:cNvPr id="25"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6"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2"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3"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矩形 23"/>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
        <p:nvSpPr>
          <p:cNvPr id="35" name="TextBox 34"/>
          <p:cNvSpPr txBox="1"/>
          <p:nvPr/>
        </p:nvSpPr>
        <p:spPr>
          <a:xfrm>
            <a:off x="467544" y="692696"/>
            <a:ext cx="5288627" cy="523220"/>
          </a:xfrm>
          <a:prstGeom prst="rect">
            <a:avLst/>
          </a:prstGeom>
          <a:gradFill>
            <a:gsLst>
              <a:gs pos="90000">
                <a:schemeClr val="accent5">
                  <a:lumMod val="60000"/>
                  <a:lumOff val="40000"/>
                </a:schemeClr>
              </a:gs>
              <a:gs pos="100000">
                <a:schemeClr val="accent6">
                  <a:lumMod val="105000"/>
                  <a:satMod val="103000"/>
                  <a:tint val="73000"/>
                </a:schemeClr>
              </a:gs>
              <a:gs pos="100000">
                <a:schemeClr val="accent6">
                  <a:lumMod val="105000"/>
                  <a:satMod val="109000"/>
                  <a:tint val="81000"/>
                </a:schemeClr>
              </a:gs>
            </a:gsLst>
          </a:gradFill>
          <a:ln>
            <a:solidFill>
              <a:schemeClr val="bg1">
                <a:lumMod val="95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2 </a:t>
            </a:r>
            <a:r>
              <a:rPr lang="zh-CN" altLang="en-US" sz="2800" b="1" dirty="0" smtClean="0">
                <a:latin typeface="微软雅黑" pitchFamily="34" charset="-122"/>
                <a:ea typeface="微软雅黑" pitchFamily="34" charset="-122"/>
              </a:rPr>
              <a:t> 常用低压电器认识和拆装</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818381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66156" y="1159148"/>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2.3.2 </a:t>
            </a:r>
            <a:r>
              <a:rPr lang="zh-CN" altLang="en-US" sz="2400" b="1" dirty="0" smtClean="0">
                <a:solidFill>
                  <a:schemeClr val="tx2"/>
                </a:solidFill>
                <a:latin typeface="微软雅黑" pitchFamily="34" charset="-122"/>
                <a:ea typeface="微软雅黑" pitchFamily="34" charset="-122"/>
                <a:cs typeface="+mj-cs"/>
              </a:rPr>
              <a:t>短路器（自动空气开关）</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99582" y="20036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780" y="184482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工作原理</a:t>
            </a:r>
            <a:endParaRPr lang="zh-CN" altLang="en-US" sz="2400" dirty="0">
              <a:latin typeface="微软雅黑" pitchFamily="34" charset="-122"/>
              <a:ea typeface="微软雅黑" pitchFamily="34" charset="-122"/>
            </a:endParaRPr>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4061122" y="1898043"/>
            <a:ext cx="4176464" cy="2937520"/>
          </a:xfrm>
          <a:prstGeom prst="rect">
            <a:avLst/>
          </a:prstGeom>
          <a:noFill/>
          <a:ln>
            <a:noFill/>
          </a:ln>
        </p:spPr>
      </p:pic>
      <p:sp>
        <p:nvSpPr>
          <p:cNvPr id="2" name="矩形 1"/>
          <p:cNvSpPr/>
          <p:nvPr/>
        </p:nvSpPr>
        <p:spPr>
          <a:xfrm>
            <a:off x="3995936" y="5085184"/>
            <a:ext cx="4572000" cy="1200329"/>
          </a:xfrm>
          <a:prstGeom prst="rect">
            <a:avLst/>
          </a:prstGeom>
        </p:spPr>
        <p:txBody>
          <a:bodyPr>
            <a:spAutoFit/>
          </a:bodyPr>
          <a:lstStyle/>
          <a:p>
            <a:r>
              <a:rPr lang="zh-CN" altLang="zh-CN" dirty="0" smtClean="0">
                <a:latin typeface="微软雅黑" pitchFamily="34" charset="-122"/>
                <a:ea typeface="微软雅黑" pitchFamily="34" charset="-122"/>
              </a:rPr>
              <a:t>1、9—弹簧；2—触点；3—锁键；4—搭钩；5—轴；6—过电流脱扣器；7—杠杆；</a:t>
            </a:r>
          </a:p>
          <a:p>
            <a:r>
              <a:rPr lang="zh-CN" altLang="zh-CN" dirty="0" smtClean="0">
                <a:latin typeface="微软雅黑" pitchFamily="34" charset="-122"/>
                <a:ea typeface="微软雅黑" pitchFamily="34" charset="-122"/>
              </a:rPr>
              <a:t>8、10—衔铁；11—欠电压脱扣器；12—双金属片；13—热元件</a:t>
            </a:r>
            <a:endParaRPr lang="zh-CN" altLang="zh-CN" dirty="0">
              <a:latin typeface="微软雅黑" pitchFamily="34" charset="-122"/>
              <a:ea typeface="微软雅黑" pitchFamily="34" charset="-122"/>
            </a:endParaRPr>
          </a:p>
        </p:txBody>
      </p:sp>
      <p:sp>
        <p:nvSpPr>
          <p:cNvPr id="13" name="TextBox 12"/>
          <p:cNvSpPr txBox="1"/>
          <p:nvPr/>
        </p:nvSpPr>
        <p:spPr>
          <a:xfrm>
            <a:off x="683568" y="2564904"/>
            <a:ext cx="3312368" cy="2243050"/>
          </a:xfrm>
          <a:prstGeom prst="rect">
            <a:avLst/>
          </a:prstGeom>
          <a:noFill/>
        </p:spPr>
        <p:txBody>
          <a:bodyPr wrap="square" rtlCol="0">
            <a:spAutoFit/>
          </a:bodyPr>
          <a:lstStyle/>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过电流脱扣器</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失压脱扣器</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热脱扣器</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远程控制脱扣器</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505580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66156" y="1159148"/>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2.3.2 </a:t>
            </a:r>
            <a:r>
              <a:rPr lang="zh-CN" altLang="en-US" sz="2400" b="1" dirty="0" smtClean="0">
                <a:solidFill>
                  <a:schemeClr val="tx2"/>
                </a:solidFill>
                <a:latin typeface="微软雅黑" pitchFamily="34" charset="-122"/>
                <a:ea typeface="微软雅黑" pitchFamily="34" charset="-122"/>
                <a:cs typeface="+mj-cs"/>
              </a:rPr>
              <a:t>短路器（自动空气开关）</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99582" y="20036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780" y="184482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主要技术参数</a:t>
            </a:r>
            <a:endParaRPr lang="zh-CN" altLang="en-US" sz="2400" dirty="0">
              <a:latin typeface="微软雅黑" pitchFamily="34" charset="-122"/>
              <a:ea typeface="微软雅黑" pitchFamily="34" charset="-122"/>
            </a:endParaRPr>
          </a:p>
        </p:txBody>
      </p:sp>
      <p:sp>
        <p:nvSpPr>
          <p:cNvPr id="16" name="TextBox 15"/>
          <p:cNvSpPr txBox="1"/>
          <p:nvPr/>
        </p:nvSpPr>
        <p:spPr>
          <a:xfrm>
            <a:off x="827584" y="2356793"/>
            <a:ext cx="7344816" cy="2862322"/>
          </a:xfrm>
          <a:prstGeom prst="rect">
            <a:avLst/>
          </a:prstGeom>
          <a:noFill/>
        </p:spPr>
        <p:txBody>
          <a:bodyPr wrap="square" rtlCol="0">
            <a:spAutoFit/>
          </a:bodyPr>
          <a:lstStyle/>
          <a:p>
            <a:pPr marL="457200" indent="-457200">
              <a:lnSpc>
                <a:spcPct val="150000"/>
              </a:lnSpc>
              <a:buFont typeface="+mj-ea"/>
              <a:buAutoNum type="circleNumDbPlain"/>
            </a:pPr>
            <a:r>
              <a:rPr lang="zh-CN" altLang="zh-CN" sz="2000" dirty="0" smtClean="0">
                <a:latin typeface="微软雅黑" pitchFamily="34" charset="-122"/>
                <a:ea typeface="微软雅黑" pitchFamily="34" charset="-122"/>
              </a:rPr>
              <a:t>额定</a:t>
            </a:r>
            <a:r>
              <a:rPr lang="zh-CN" altLang="zh-CN" sz="2000" dirty="0">
                <a:latin typeface="微软雅黑" pitchFamily="34" charset="-122"/>
                <a:ea typeface="微软雅黑" pitchFamily="34" charset="-122"/>
              </a:rPr>
              <a:t>工作电压饰</a:t>
            </a:r>
            <a:r>
              <a:rPr lang="en-US" altLang="zh-CN" sz="2000" dirty="0" smtClean="0">
                <a:latin typeface="微软雅黑" pitchFamily="34" charset="-122"/>
                <a:ea typeface="微软雅黑" pitchFamily="34" charset="-122"/>
              </a:rPr>
              <a:t>U</a:t>
            </a:r>
            <a:r>
              <a:rPr lang="en-US" altLang="zh-CN" sz="2000" baseline="-25000" dirty="0" smtClean="0">
                <a:latin typeface="微软雅黑" pitchFamily="34" charset="-122"/>
                <a:ea typeface="微软雅黑" pitchFamily="34" charset="-122"/>
              </a:rPr>
              <a:t>N</a:t>
            </a:r>
            <a:r>
              <a:rPr lang="zh-CN" altLang="en-US" sz="2000" baseline="-25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a:p>
            <a:pPr marL="457200" indent="-457200">
              <a:lnSpc>
                <a:spcPct val="150000"/>
              </a:lnSpc>
              <a:buFont typeface="+mj-ea"/>
              <a:buAutoNum type="circleNumDbPlain"/>
            </a:pPr>
            <a:r>
              <a:rPr lang="zh-CN" altLang="zh-CN" sz="2000" dirty="0" smtClean="0">
                <a:latin typeface="微软雅黑" pitchFamily="34" charset="-122"/>
                <a:ea typeface="微软雅黑" pitchFamily="34" charset="-122"/>
              </a:rPr>
              <a:t>壳</a:t>
            </a:r>
            <a:r>
              <a:rPr lang="zh-CN" altLang="zh-CN" sz="2000" dirty="0">
                <a:latin typeface="微软雅黑" pitchFamily="34" charset="-122"/>
                <a:ea typeface="微软雅黑" pitchFamily="34" charset="-122"/>
              </a:rPr>
              <a:t>架等级额定电流</a:t>
            </a:r>
            <a:r>
              <a:rPr lang="en-US" altLang="zh-CN" sz="2000" dirty="0" err="1">
                <a:latin typeface="微软雅黑" pitchFamily="34" charset="-122"/>
                <a:ea typeface="微软雅黑" pitchFamily="34" charset="-122"/>
              </a:rPr>
              <a:t>I</a:t>
            </a:r>
            <a:r>
              <a:rPr lang="en-US" altLang="zh-CN" sz="2000" baseline="-25000" dirty="0" err="1">
                <a:latin typeface="微软雅黑" pitchFamily="34" charset="-122"/>
                <a:ea typeface="微软雅黑" pitchFamily="34" charset="-122"/>
              </a:rPr>
              <a:t>mN</a:t>
            </a:r>
            <a:r>
              <a:rPr lang="zh-CN" altLang="zh-CN" sz="2000" dirty="0">
                <a:latin typeface="微软雅黑" pitchFamily="34" charset="-122"/>
                <a:ea typeface="微软雅黑" pitchFamily="34" charset="-122"/>
              </a:rPr>
              <a:t>和额定工作电流</a:t>
            </a:r>
            <a:r>
              <a:rPr lang="en-US" altLang="zh-CN" sz="2000" dirty="0" smtClean="0">
                <a:latin typeface="微软雅黑" pitchFamily="34" charset="-122"/>
                <a:ea typeface="微软雅黑" pitchFamily="34" charset="-122"/>
              </a:rPr>
              <a:t>I</a:t>
            </a:r>
            <a:r>
              <a:rPr lang="en-US" altLang="zh-CN" sz="2000" baseline="-25000" dirty="0" smtClean="0">
                <a:latin typeface="微软雅黑" pitchFamily="34" charset="-122"/>
                <a:ea typeface="微软雅黑" pitchFamily="34" charset="-122"/>
              </a:rPr>
              <a:t>N</a:t>
            </a:r>
            <a:r>
              <a:rPr lang="zh-CN" altLang="en-US" sz="2000" baseline="-25000" dirty="0" smtClean="0">
                <a:latin typeface="微软雅黑" pitchFamily="34" charset="-122"/>
                <a:ea typeface="微软雅黑" pitchFamily="34" charset="-122"/>
              </a:rPr>
              <a:t> ；</a:t>
            </a:r>
            <a:endParaRPr lang="zh-CN" altLang="zh-CN" sz="2000" dirty="0">
              <a:latin typeface="微软雅黑" pitchFamily="34" charset="-122"/>
              <a:ea typeface="微软雅黑" pitchFamily="34" charset="-122"/>
            </a:endParaRPr>
          </a:p>
          <a:p>
            <a:pPr marL="457200" indent="-457200">
              <a:lnSpc>
                <a:spcPct val="150000"/>
              </a:lnSpc>
              <a:buFont typeface="+mj-ea"/>
              <a:buAutoNum type="circleNumDbPlain"/>
            </a:pPr>
            <a:r>
              <a:rPr lang="zh-CN" altLang="zh-CN" sz="2000" dirty="0" smtClean="0">
                <a:latin typeface="微软雅黑" pitchFamily="34" charset="-122"/>
                <a:ea typeface="微软雅黑" pitchFamily="34" charset="-122"/>
              </a:rPr>
              <a:t>额定</a:t>
            </a:r>
            <a:r>
              <a:rPr lang="zh-CN" altLang="zh-CN" sz="2000" dirty="0">
                <a:latin typeface="微软雅黑" pitchFamily="34" charset="-122"/>
                <a:ea typeface="微软雅黑" pitchFamily="34" charset="-122"/>
              </a:rPr>
              <a:t>短路通断能力和一次极限</a:t>
            </a:r>
            <a:r>
              <a:rPr lang="zh-CN" altLang="zh-CN" sz="2000" dirty="0" smtClean="0">
                <a:latin typeface="微软雅黑" pitchFamily="34" charset="-122"/>
                <a:ea typeface="微软雅黑" pitchFamily="34" charset="-122"/>
              </a:rPr>
              <a:t>分断能力</a:t>
            </a:r>
            <a:r>
              <a:rPr lang="zh-CN" altLang="en-US" sz="2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a:p>
            <a:pPr marL="457200" indent="-457200">
              <a:lnSpc>
                <a:spcPct val="150000"/>
              </a:lnSpc>
              <a:buFont typeface="+mj-ea"/>
              <a:buAutoNum type="circleNumDbPlain"/>
            </a:pPr>
            <a:r>
              <a:rPr lang="zh-CN" altLang="zh-CN" sz="2000" dirty="0" smtClean="0">
                <a:latin typeface="微软雅黑" pitchFamily="34" charset="-122"/>
                <a:ea typeface="微软雅黑" pitchFamily="34" charset="-122"/>
              </a:rPr>
              <a:t>保护特性</a:t>
            </a:r>
            <a:r>
              <a:rPr lang="zh-CN" altLang="zh-CN" sz="2000" dirty="0">
                <a:latin typeface="微软雅黑" pitchFamily="34" charset="-122"/>
                <a:ea typeface="微软雅黑" pitchFamily="34" charset="-122"/>
              </a:rPr>
              <a:t>和</a:t>
            </a:r>
            <a:r>
              <a:rPr lang="zh-CN" altLang="zh-CN" sz="2000" dirty="0" smtClean="0">
                <a:latin typeface="微软雅黑" pitchFamily="34" charset="-122"/>
                <a:ea typeface="微软雅黑" pitchFamily="34" charset="-122"/>
              </a:rPr>
              <a:t>动作时间</a:t>
            </a:r>
            <a:r>
              <a:rPr lang="zh-CN" altLang="en-US" sz="2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a:p>
            <a:pPr marL="457200" indent="-457200">
              <a:lnSpc>
                <a:spcPct val="150000"/>
              </a:lnSpc>
              <a:buFont typeface="+mj-ea"/>
              <a:buAutoNum type="circleNumDbPlain"/>
            </a:pPr>
            <a:r>
              <a:rPr lang="zh-CN" altLang="zh-CN" sz="2000" dirty="0" smtClean="0">
                <a:latin typeface="微软雅黑" pitchFamily="34" charset="-122"/>
                <a:ea typeface="微软雅黑" pitchFamily="34" charset="-122"/>
              </a:rPr>
              <a:t>电</a:t>
            </a:r>
            <a:r>
              <a:rPr lang="zh-CN" altLang="zh-CN" sz="2000" dirty="0">
                <a:latin typeface="微软雅黑" pitchFamily="34" charset="-122"/>
                <a:ea typeface="微软雅黑" pitchFamily="34" charset="-122"/>
              </a:rPr>
              <a:t>寿命和机械</a:t>
            </a:r>
            <a:r>
              <a:rPr lang="zh-CN" altLang="zh-CN" sz="2000" dirty="0" smtClean="0">
                <a:latin typeface="微软雅黑" pitchFamily="34" charset="-122"/>
                <a:ea typeface="微软雅黑" pitchFamily="34" charset="-122"/>
              </a:rPr>
              <a:t>寿命</a:t>
            </a:r>
            <a:r>
              <a:rPr lang="zh-CN" altLang="en-US" sz="2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a:p>
            <a:pPr marL="457200" indent="-457200">
              <a:lnSpc>
                <a:spcPct val="150000"/>
              </a:lnSpc>
              <a:buFont typeface="+mj-ea"/>
              <a:buAutoNum type="circleNumDbPlain"/>
            </a:pPr>
            <a:r>
              <a:rPr lang="zh-CN" altLang="zh-CN" sz="2000" dirty="0" smtClean="0">
                <a:latin typeface="微软雅黑" pitchFamily="34" charset="-122"/>
                <a:ea typeface="微软雅黑" pitchFamily="34" charset="-122"/>
              </a:rPr>
              <a:t>热稳定性</a:t>
            </a:r>
            <a:r>
              <a:rPr lang="zh-CN" altLang="zh-CN" sz="2000" dirty="0">
                <a:latin typeface="微软雅黑" pitchFamily="34" charset="-122"/>
                <a:ea typeface="微软雅黑" pitchFamily="34" charset="-122"/>
              </a:rPr>
              <a:t>和电动稳定性。</a:t>
            </a:r>
          </a:p>
        </p:txBody>
      </p:sp>
    </p:spTree>
    <p:extLst>
      <p:ext uri="{BB962C8B-B14F-4D97-AF65-F5344CB8AC3E}">
        <p14:creationId xmlns:p14="http://schemas.microsoft.com/office/powerpoint/2010/main" val="330948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66156" y="1159148"/>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2.3.2 </a:t>
            </a:r>
            <a:r>
              <a:rPr lang="zh-CN" altLang="en-US" sz="2400" b="1" dirty="0" smtClean="0">
                <a:solidFill>
                  <a:schemeClr val="tx2"/>
                </a:solidFill>
                <a:latin typeface="微软雅黑" pitchFamily="34" charset="-122"/>
                <a:ea typeface="微软雅黑" pitchFamily="34" charset="-122"/>
                <a:cs typeface="+mj-cs"/>
              </a:rPr>
              <a:t>短路器（自动空气开关）</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99582" y="20036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780" y="184482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型号意义</a:t>
            </a:r>
            <a:endParaRPr lang="zh-CN" altLang="en-US" sz="2400" dirty="0">
              <a:latin typeface="微软雅黑" pitchFamily="34" charset="-122"/>
              <a:ea typeface="微软雅黑" pitchFamily="34"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740649194"/>
              </p:ext>
            </p:extLst>
          </p:nvPr>
        </p:nvGraphicFramePr>
        <p:xfrm>
          <a:off x="1187624" y="2589168"/>
          <a:ext cx="6866732" cy="2824697"/>
        </p:xfrm>
        <a:graphic>
          <a:graphicData uri="http://schemas.openxmlformats.org/presentationml/2006/ole">
            <mc:AlternateContent xmlns:mc="http://schemas.openxmlformats.org/markup-compatibility/2006">
              <mc:Choice xmlns:v="urn:schemas-microsoft-com:vml" Requires="v">
                <p:oleObj spid="_x0000_s8240" name="Visio" r:id="rId3" imgW="6059043" imgH="2488525" progId="Visio.Drawing.11">
                  <p:embed/>
                </p:oleObj>
              </mc:Choice>
              <mc:Fallback>
                <p:oleObj name="Visio" r:id="rId3" imgW="6059043" imgH="24885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589168"/>
                        <a:ext cx="6866732" cy="2824697"/>
                      </a:xfrm>
                      <a:prstGeom prst="rect">
                        <a:avLst/>
                      </a:prstGeom>
                      <a:noFill/>
                    </p:spPr>
                  </p:pic>
                </p:oleObj>
              </mc:Fallback>
            </mc:AlternateContent>
          </a:graphicData>
        </a:graphic>
      </p:graphicFrame>
      <p:sp>
        <p:nvSpPr>
          <p:cNvPr id="4" name="矩形 3"/>
          <p:cNvSpPr/>
          <p:nvPr/>
        </p:nvSpPr>
        <p:spPr>
          <a:xfrm>
            <a:off x="2987824" y="5589240"/>
            <a:ext cx="2699778" cy="369332"/>
          </a:xfrm>
          <a:prstGeom prst="rect">
            <a:avLst/>
          </a:prstGeom>
        </p:spPr>
        <p:txBody>
          <a:bodyPr wrap="none">
            <a:spAutoFit/>
          </a:bodyPr>
          <a:lstStyle/>
          <a:p>
            <a:r>
              <a:rPr lang="zh-CN" altLang="zh-CN" dirty="0">
                <a:latin typeface="微软雅黑" pitchFamily="34" charset="-122"/>
                <a:ea typeface="微软雅黑" pitchFamily="34" charset="-122"/>
              </a:rPr>
              <a:t>图2-9 断路器型号的意义</a:t>
            </a:r>
          </a:p>
        </p:txBody>
      </p:sp>
    </p:spTree>
    <p:extLst>
      <p:ext uri="{BB962C8B-B14F-4D97-AF65-F5344CB8AC3E}">
        <p14:creationId xmlns:p14="http://schemas.microsoft.com/office/powerpoint/2010/main" val="2553130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66156" y="1159148"/>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2.3.2 </a:t>
            </a:r>
            <a:r>
              <a:rPr lang="zh-CN" altLang="en-US" sz="2400" b="1" dirty="0">
                <a:solidFill>
                  <a:schemeClr val="tx2"/>
                </a:solidFill>
                <a:latin typeface="微软雅黑" pitchFamily="34" charset="-122"/>
                <a:ea typeface="微软雅黑" pitchFamily="34" charset="-122"/>
                <a:cs typeface="+mj-cs"/>
              </a:rPr>
              <a:t>断</a:t>
            </a:r>
            <a:r>
              <a:rPr lang="zh-CN" altLang="en-US" sz="2400" b="1" dirty="0" smtClean="0">
                <a:solidFill>
                  <a:schemeClr val="tx2"/>
                </a:solidFill>
                <a:latin typeface="微软雅黑" pitchFamily="34" charset="-122"/>
                <a:ea typeface="微软雅黑" pitchFamily="34" charset="-122"/>
                <a:cs typeface="+mj-cs"/>
              </a:rPr>
              <a:t>路器（自动空气开关）</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99582" y="20036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780" y="1844824"/>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选择</a:t>
            </a:r>
            <a:endParaRPr lang="zh-CN" altLang="en-US" sz="2400" dirty="0">
              <a:latin typeface="微软雅黑" pitchFamily="34" charset="-122"/>
              <a:ea typeface="微软雅黑" pitchFamily="34"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p:cNvSpPr/>
          <p:nvPr/>
        </p:nvSpPr>
        <p:spPr>
          <a:xfrm>
            <a:off x="755576" y="2420888"/>
            <a:ext cx="7632848" cy="3785652"/>
          </a:xfrm>
          <a:prstGeom prst="rect">
            <a:avLst/>
          </a:prstGeom>
        </p:spPr>
        <p:txBody>
          <a:bodyPr wrap="square">
            <a:spAutoFit/>
          </a:bodyPr>
          <a:lstStyle/>
          <a:p>
            <a:pPr>
              <a:lnSpc>
                <a:spcPct val="150000"/>
              </a:lnSpc>
            </a:pPr>
            <a:r>
              <a:rPr lang="zh-CN" altLang="zh-CN" sz="2000" dirty="0">
                <a:latin typeface="微软雅黑" pitchFamily="34" charset="-122"/>
                <a:ea typeface="微软雅黑" pitchFamily="34" charset="-122"/>
              </a:rPr>
              <a:t>① 满足安装条件、保护性能及操作方式的要求。</a:t>
            </a:r>
          </a:p>
          <a:p>
            <a:pPr>
              <a:lnSpc>
                <a:spcPct val="150000"/>
              </a:lnSpc>
            </a:pPr>
            <a:r>
              <a:rPr lang="zh-CN" altLang="zh-CN" sz="2000" dirty="0">
                <a:latin typeface="微软雅黑" pitchFamily="34" charset="-122"/>
                <a:ea typeface="微软雅黑" pitchFamily="34" charset="-122"/>
              </a:rPr>
              <a:t>② 低压断路器的额定电压应等于或大于保护线路的额定电压。</a:t>
            </a:r>
          </a:p>
          <a:p>
            <a:pPr>
              <a:lnSpc>
                <a:spcPct val="150000"/>
              </a:lnSpc>
            </a:pPr>
            <a:r>
              <a:rPr lang="zh-CN" altLang="zh-CN" sz="2000" dirty="0">
                <a:latin typeface="微软雅黑" pitchFamily="34" charset="-122"/>
                <a:ea typeface="微软雅黑" pitchFamily="34" charset="-122"/>
              </a:rPr>
              <a:t>③ 低压断路器的额定电流应等于或大于线路计算负载电流。</a:t>
            </a:r>
          </a:p>
          <a:p>
            <a:pPr>
              <a:lnSpc>
                <a:spcPct val="150000"/>
              </a:lnSpc>
            </a:pPr>
            <a:r>
              <a:rPr lang="zh-CN" altLang="zh-CN" sz="2000" dirty="0">
                <a:latin typeface="微软雅黑" pitchFamily="34" charset="-122"/>
                <a:ea typeface="微软雅黑" pitchFamily="34" charset="-122"/>
              </a:rPr>
              <a:t>④ 低压断路器额定短路通断能力应不小于线路中的最大短路的电流。</a:t>
            </a:r>
          </a:p>
          <a:p>
            <a:pPr>
              <a:lnSpc>
                <a:spcPct val="150000"/>
              </a:lnSpc>
            </a:pPr>
            <a:r>
              <a:rPr lang="zh-CN" altLang="zh-CN" sz="2000" dirty="0">
                <a:latin typeface="微软雅黑" pitchFamily="34" charset="-122"/>
                <a:ea typeface="微软雅黑" pitchFamily="34" charset="-122"/>
              </a:rPr>
              <a:t>⑤ 热脱扣器的整定电流等于所控负载额定电流。</a:t>
            </a:r>
          </a:p>
          <a:p>
            <a:pPr>
              <a:lnSpc>
                <a:spcPct val="150000"/>
              </a:lnSpc>
            </a:pPr>
            <a:r>
              <a:rPr lang="zh-CN" altLang="zh-CN" sz="2000" dirty="0">
                <a:latin typeface="微软雅黑" pitchFamily="34" charset="-122"/>
                <a:ea typeface="微软雅黑" pitchFamily="34" charset="-122"/>
              </a:rPr>
              <a:t>⑥ 电磁脱扣器的瞬时脱扣整定电流大于负载电路正常工作时的峰值电流。</a:t>
            </a:r>
          </a:p>
          <a:p>
            <a:pPr>
              <a:lnSpc>
                <a:spcPct val="150000"/>
              </a:lnSpc>
            </a:pPr>
            <a:r>
              <a:rPr lang="zh-CN" altLang="zh-CN" sz="2000" dirty="0" smtClean="0">
                <a:latin typeface="微软雅黑" pitchFamily="34" charset="-122"/>
                <a:ea typeface="微软雅黑" pitchFamily="34" charset="-122"/>
              </a:rPr>
              <a:t>⑦ </a:t>
            </a:r>
            <a:r>
              <a:rPr lang="zh-CN" altLang="zh-CN" sz="2000" dirty="0">
                <a:latin typeface="微软雅黑" pitchFamily="34" charset="-122"/>
                <a:ea typeface="微软雅黑" pitchFamily="34" charset="-122"/>
              </a:rPr>
              <a:t>自动开关欠电压脱扣器的额定电压等于线路额定电压。</a:t>
            </a:r>
          </a:p>
        </p:txBody>
      </p:sp>
    </p:spTree>
    <p:extLst>
      <p:ext uri="{BB962C8B-B14F-4D97-AF65-F5344CB8AC3E}">
        <p14:creationId xmlns:p14="http://schemas.microsoft.com/office/powerpoint/2010/main" val="2273815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66156" y="836712"/>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2.3.2 </a:t>
            </a:r>
            <a:r>
              <a:rPr lang="zh-CN" altLang="en-US" sz="2400" b="1" dirty="0">
                <a:solidFill>
                  <a:schemeClr val="tx2"/>
                </a:solidFill>
                <a:latin typeface="微软雅黑" pitchFamily="34" charset="-122"/>
                <a:ea typeface="微软雅黑" pitchFamily="34" charset="-122"/>
                <a:cs typeface="+mj-cs"/>
              </a:rPr>
              <a:t>断</a:t>
            </a:r>
            <a:r>
              <a:rPr lang="zh-CN" altLang="en-US" sz="2400" b="1" dirty="0" smtClean="0">
                <a:solidFill>
                  <a:schemeClr val="tx2"/>
                </a:solidFill>
                <a:latin typeface="微软雅黑" pitchFamily="34" charset="-122"/>
                <a:ea typeface="微软雅黑" pitchFamily="34" charset="-122"/>
                <a:cs typeface="+mj-cs"/>
              </a:rPr>
              <a:t>路器（自动空气开关）</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938770" y="1541983"/>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780" y="1383159"/>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维护</a:t>
            </a:r>
            <a:endParaRPr lang="zh-CN" altLang="en-US" sz="2400" dirty="0">
              <a:latin typeface="微软雅黑" pitchFamily="34" charset="-122"/>
              <a:ea typeface="微软雅黑" pitchFamily="34"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p:cNvSpPr/>
          <p:nvPr/>
        </p:nvSpPr>
        <p:spPr>
          <a:xfrm>
            <a:off x="755576" y="1988840"/>
            <a:ext cx="7632848" cy="4283032"/>
          </a:xfrm>
          <a:prstGeom prst="rect">
            <a:avLst/>
          </a:prstGeom>
        </p:spPr>
        <p:txBody>
          <a:bodyPr wrap="square">
            <a:spAutoFit/>
          </a:bodyPr>
          <a:lstStyle/>
          <a:p>
            <a:pPr>
              <a:lnSpc>
                <a:spcPts val="3000"/>
              </a:lnSpc>
            </a:pPr>
            <a:r>
              <a:rPr lang="zh-CN" altLang="zh-CN" dirty="0">
                <a:latin typeface="微软雅黑" pitchFamily="34" charset="-122"/>
                <a:ea typeface="微软雅黑" pitchFamily="34" charset="-122"/>
              </a:rPr>
              <a:t>① 使用新开关前应将电磁铁工作面的防锈油脂抹净，以免增加电磁机构的阻力。</a:t>
            </a:r>
          </a:p>
          <a:p>
            <a:pPr>
              <a:lnSpc>
                <a:spcPts val="3000"/>
              </a:lnSpc>
            </a:pPr>
            <a:r>
              <a:rPr lang="zh-CN" altLang="zh-CN" dirty="0">
                <a:latin typeface="微软雅黑" pitchFamily="34" charset="-122"/>
                <a:ea typeface="微软雅黑" pitchFamily="34" charset="-122"/>
              </a:rPr>
              <a:t>② 工作一定次数后（约</a:t>
            </a:r>
            <a:r>
              <a:rPr lang="en-US" altLang="zh-CN" dirty="0">
                <a:latin typeface="微软雅黑" pitchFamily="34" charset="-122"/>
                <a:ea typeface="微软雅黑" pitchFamily="34" charset="-122"/>
              </a:rPr>
              <a:t>1/4</a:t>
            </a:r>
            <a:r>
              <a:rPr lang="zh-CN" altLang="zh-CN" dirty="0">
                <a:latin typeface="微软雅黑" pitchFamily="34" charset="-122"/>
                <a:ea typeface="微软雅黑" pitchFamily="34" charset="-122"/>
              </a:rPr>
              <a:t>机械寿命），转动机构部分应加润滑油（小容量塑壳型不需要）。</a:t>
            </a:r>
          </a:p>
          <a:p>
            <a:pPr>
              <a:lnSpc>
                <a:spcPts val="3000"/>
              </a:lnSpc>
            </a:pPr>
            <a:r>
              <a:rPr lang="zh-CN" altLang="zh-CN" dirty="0">
                <a:latin typeface="微软雅黑" pitchFamily="34" charset="-122"/>
                <a:ea typeface="微软雅黑" pitchFamily="34" charset="-122"/>
              </a:rPr>
              <a:t>③ 每经过一段时间（如定期检修时）应清除自动开关上的</a:t>
            </a:r>
            <a:r>
              <a:rPr lang="zh-CN" altLang="zh-CN" dirty="0" smtClean="0">
                <a:latin typeface="微软雅黑" pitchFamily="34" charset="-122"/>
                <a:ea typeface="微软雅黑" pitchFamily="34" charset="-122"/>
              </a:rPr>
              <a:t>灰尘</a:t>
            </a:r>
            <a:r>
              <a:rPr lang="zh-CN" altLang="en-US"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a:p>
            <a:pPr>
              <a:lnSpc>
                <a:spcPts val="3000"/>
              </a:lnSpc>
            </a:pPr>
            <a:r>
              <a:rPr lang="zh-CN" altLang="zh-CN" dirty="0">
                <a:latin typeface="微软雅黑" pitchFamily="34" charset="-122"/>
                <a:ea typeface="微软雅黑" pitchFamily="34" charset="-122"/>
              </a:rPr>
              <a:t>④ 灭弧室在分断短路电流后或较长时期使用后，应清除自动开关内壁和栅片上的金属颗粒和积炭</a:t>
            </a:r>
            <a:r>
              <a:rPr lang="zh-CN" altLang="zh-CN"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a:p>
            <a:pPr>
              <a:lnSpc>
                <a:spcPts val="3000"/>
              </a:lnSpc>
            </a:pPr>
            <a:r>
              <a:rPr lang="zh-CN" altLang="zh-CN" dirty="0">
                <a:latin typeface="微软雅黑" pitchFamily="34" charset="-122"/>
                <a:ea typeface="微软雅黑" pitchFamily="34" charset="-122"/>
              </a:rPr>
              <a:t>⑤ 自动开关的触点在使用一定次数后，如表面发现毛刺、颗粒等，应当修整，以保证良好的接触。当触点被磨损至原来厚度的</a:t>
            </a:r>
            <a:r>
              <a:rPr lang="en-US" altLang="zh-CN" dirty="0">
                <a:latin typeface="微软雅黑" pitchFamily="34" charset="-122"/>
                <a:ea typeface="微软雅黑" pitchFamily="34" charset="-122"/>
              </a:rPr>
              <a:t>1/3</a:t>
            </a:r>
            <a:r>
              <a:rPr lang="zh-CN" altLang="zh-CN" dirty="0">
                <a:latin typeface="微软雅黑" pitchFamily="34" charset="-122"/>
                <a:ea typeface="微软雅黑" pitchFamily="34" charset="-122"/>
              </a:rPr>
              <a:t>时，应考虑更换当前触点。</a:t>
            </a:r>
          </a:p>
          <a:p>
            <a:pPr>
              <a:lnSpc>
                <a:spcPts val="3000"/>
              </a:lnSpc>
            </a:pPr>
            <a:r>
              <a:rPr lang="zh-CN" altLang="zh-CN" dirty="0">
                <a:latin typeface="微软雅黑" pitchFamily="34" charset="-122"/>
                <a:ea typeface="微软雅黑" pitchFamily="34" charset="-122"/>
              </a:rPr>
              <a:t>⑥ 定期检查各脱扣器的电流整定值和延时及动作情况。</a:t>
            </a:r>
          </a:p>
        </p:txBody>
      </p:sp>
    </p:spTree>
    <p:extLst>
      <p:ext uri="{BB962C8B-B14F-4D97-AF65-F5344CB8AC3E}">
        <p14:creationId xmlns:p14="http://schemas.microsoft.com/office/powerpoint/2010/main" val="2802162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899592" y="2204864"/>
            <a:ext cx="7416824" cy="113505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各种常用型号负荷开关（刀开关）、组合开关、熔断器、断路器（自动空气开关）等的认识和拆装。</a:t>
            </a:r>
          </a:p>
        </p:txBody>
      </p:sp>
      <p:sp>
        <p:nvSpPr>
          <p:cNvPr id="8" name="TextBox 16"/>
          <p:cNvSpPr txBox="1">
            <a:spLocks noChangeArrowheads="1"/>
          </p:cNvSpPr>
          <p:nvPr/>
        </p:nvSpPr>
        <p:spPr bwMode="auto">
          <a:xfrm>
            <a:off x="649140" y="3543399"/>
            <a:ext cx="4104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2</a:t>
            </a:r>
            <a:r>
              <a:rPr lang="en-US" altLang="zh-CN" sz="2400" b="1" dirty="0" smtClean="0">
                <a:solidFill>
                  <a:schemeClr val="tx2"/>
                </a:solidFill>
                <a:latin typeface="微软雅黑" pitchFamily="34" charset="-122"/>
                <a:ea typeface="微软雅黑" pitchFamily="34" charset="-122"/>
                <a:cs typeface="+mj-cs"/>
              </a:rPr>
              <a:t>. </a:t>
            </a:r>
            <a:r>
              <a:rPr lang="zh-CN" altLang="zh-CN" sz="2400" b="1" dirty="0" smtClean="0">
                <a:solidFill>
                  <a:schemeClr val="tx2"/>
                </a:solidFill>
                <a:latin typeface="微软雅黑" pitchFamily="34" charset="-122"/>
                <a:ea typeface="微软雅黑" pitchFamily="34" charset="-122"/>
                <a:cs typeface="+mj-cs"/>
              </a:rPr>
              <a:t>常用</a:t>
            </a:r>
            <a:r>
              <a:rPr lang="zh-CN" altLang="zh-CN" sz="2400" b="1" dirty="0">
                <a:solidFill>
                  <a:schemeClr val="tx2"/>
                </a:solidFill>
                <a:latin typeface="微软雅黑" pitchFamily="34" charset="-122"/>
                <a:ea typeface="微软雅黑" pitchFamily="34" charset="-122"/>
                <a:cs typeface="+mj-cs"/>
              </a:rPr>
              <a:t>低压控制电器</a:t>
            </a:r>
          </a:p>
          <a:p>
            <a:endParaRPr lang="zh-CN" altLang="en-US" sz="2400" b="1" dirty="0">
              <a:solidFill>
                <a:srgbClr val="002060"/>
              </a:solidFill>
              <a:latin typeface="微软雅黑" pitchFamily="34" charset="-122"/>
              <a:ea typeface="微软雅黑" pitchFamily="34" charset="-122"/>
              <a:cs typeface="+mj-cs"/>
            </a:endParaRPr>
          </a:p>
        </p:txBody>
      </p:sp>
      <p:sp>
        <p:nvSpPr>
          <p:cNvPr id="3" name="矩形 2"/>
          <p:cNvSpPr/>
          <p:nvPr/>
        </p:nvSpPr>
        <p:spPr>
          <a:xfrm>
            <a:off x="868388" y="4206994"/>
            <a:ext cx="7159996" cy="113505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各种常用型号的接触器、继电器、按钮等的认识和拆装。</a:t>
            </a:r>
          </a:p>
        </p:txBody>
      </p:sp>
      <p:sp>
        <p:nvSpPr>
          <p:cNvPr id="10" name="TextBox 16"/>
          <p:cNvSpPr txBox="1">
            <a:spLocks noChangeArrowheads="1"/>
          </p:cNvSpPr>
          <p:nvPr/>
        </p:nvSpPr>
        <p:spPr bwMode="auto">
          <a:xfrm>
            <a:off x="597581" y="1556792"/>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常用低压配电电器</a:t>
            </a:r>
            <a:endParaRPr lang="zh-CN" altLang="en-US" sz="2400" b="1"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7" name="TextBox 16"/>
          <p:cNvSpPr txBox="1">
            <a:spLocks noChangeArrowheads="1"/>
          </p:cNvSpPr>
          <p:nvPr/>
        </p:nvSpPr>
        <p:spPr bwMode="auto">
          <a:xfrm>
            <a:off x="597582" y="1556793"/>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3</a:t>
            </a:r>
            <a:r>
              <a:rPr lang="en-US" altLang="zh-CN" sz="2400" b="1" dirty="0" smtClean="0">
                <a:solidFill>
                  <a:schemeClr val="tx2"/>
                </a:solidFill>
                <a:latin typeface="微软雅黑" pitchFamily="34" charset="-122"/>
                <a:ea typeface="微软雅黑" pitchFamily="34" charset="-122"/>
                <a:cs typeface="+mj-cs"/>
              </a:rPr>
              <a:t>. </a:t>
            </a:r>
            <a:r>
              <a:rPr lang="zh-CN" altLang="zh-CN" sz="2400" b="1" dirty="0" smtClean="0">
                <a:solidFill>
                  <a:schemeClr val="tx2"/>
                </a:solidFill>
                <a:latin typeface="微软雅黑" pitchFamily="34" charset="-122"/>
                <a:ea typeface="微软雅黑" pitchFamily="34" charset="-122"/>
                <a:cs typeface="+mj-cs"/>
              </a:rPr>
              <a:t>拆装</a:t>
            </a:r>
            <a:r>
              <a:rPr lang="zh-CN" altLang="zh-CN" sz="2400" b="1" dirty="0">
                <a:solidFill>
                  <a:schemeClr val="tx2"/>
                </a:solidFill>
                <a:latin typeface="微软雅黑" pitchFamily="34" charset="-122"/>
                <a:ea typeface="微软雅黑" pitchFamily="34" charset="-122"/>
                <a:cs typeface="+mj-cs"/>
              </a:rPr>
              <a:t>交流接触器</a:t>
            </a:r>
          </a:p>
        </p:txBody>
      </p:sp>
      <p:sp>
        <p:nvSpPr>
          <p:cNvPr id="2" name="矩形 1"/>
          <p:cNvSpPr/>
          <p:nvPr/>
        </p:nvSpPr>
        <p:spPr>
          <a:xfrm>
            <a:off x="755576" y="2118683"/>
            <a:ext cx="7416824" cy="3939540"/>
          </a:xfrm>
          <a:prstGeom prst="rect">
            <a:avLst/>
          </a:prstGeom>
        </p:spPr>
        <p:txBody>
          <a:bodyPr wrap="square">
            <a:spAutoFit/>
          </a:bodyPr>
          <a:lstStyle/>
          <a:p>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）拆卸：拆下灭弧罩；拆底盖螺钉；打开底盖，取出铁芯，注意衬垫纸片不要丢失；取出缓冲弹簧和电磁线圈；取出反作用弹簧。拆卸完毕将零部件放好，不要丢失。</a:t>
            </a:r>
          </a:p>
          <a:p>
            <a:pPr>
              <a:spcBef>
                <a:spcPts val="600"/>
              </a:spcBef>
              <a:spcAft>
                <a:spcPts val="600"/>
              </a:spcAft>
            </a:pP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）观察：仔细观察交流接触器结构，零部件是否完好无损；观察铁芯上的短路环、位置及大小；记录交流接触器有关数据。</a:t>
            </a:r>
          </a:p>
          <a:p>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）组装：安装反作用弹簧；安装电磁线圈和缓冲弹簧；安装铁芯；最后安装底盖，拧紧螺钉。安装时，不要碰损零部件</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557892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7" name="TextBox 16"/>
          <p:cNvSpPr txBox="1">
            <a:spLocks noChangeArrowheads="1"/>
          </p:cNvSpPr>
          <p:nvPr/>
        </p:nvSpPr>
        <p:spPr bwMode="auto">
          <a:xfrm>
            <a:off x="597582" y="1556793"/>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3</a:t>
            </a:r>
            <a:r>
              <a:rPr lang="en-US" altLang="zh-CN" sz="2400" b="1" dirty="0" smtClean="0">
                <a:solidFill>
                  <a:schemeClr val="tx2"/>
                </a:solidFill>
                <a:latin typeface="微软雅黑" pitchFamily="34" charset="-122"/>
                <a:ea typeface="微软雅黑" pitchFamily="34" charset="-122"/>
                <a:cs typeface="+mj-cs"/>
              </a:rPr>
              <a:t>. </a:t>
            </a:r>
            <a:r>
              <a:rPr lang="zh-CN" altLang="zh-CN" sz="2400" b="1" dirty="0" smtClean="0">
                <a:solidFill>
                  <a:schemeClr val="tx2"/>
                </a:solidFill>
                <a:latin typeface="微软雅黑" pitchFamily="34" charset="-122"/>
                <a:ea typeface="微软雅黑" pitchFamily="34" charset="-122"/>
                <a:cs typeface="+mj-cs"/>
              </a:rPr>
              <a:t>拆装</a:t>
            </a:r>
            <a:r>
              <a:rPr lang="zh-CN" altLang="zh-CN" sz="2400" b="1" dirty="0">
                <a:solidFill>
                  <a:schemeClr val="tx2"/>
                </a:solidFill>
                <a:latin typeface="微软雅黑" pitchFamily="34" charset="-122"/>
                <a:ea typeface="微软雅黑" pitchFamily="34" charset="-122"/>
                <a:cs typeface="+mj-cs"/>
              </a:rPr>
              <a:t>交流接触器</a:t>
            </a:r>
          </a:p>
        </p:txBody>
      </p:sp>
      <p:sp>
        <p:nvSpPr>
          <p:cNvPr id="2" name="矩形 1"/>
          <p:cNvSpPr/>
          <p:nvPr/>
        </p:nvSpPr>
        <p:spPr>
          <a:xfrm>
            <a:off x="755576" y="2118683"/>
            <a:ext cx="7416824" cy="3200876"/>
          </a:xfrm>
          <a:prstGeom prst="rect">
            <a:avLst/>
          </a:prstGeom>
        </p:spPr>
        <p:txBody>
          <a:bodyPr wrap="square">
            <a:spAutoFit/>
          </a:bodyPr>
          <a:lstStyle/>
          <a:p>
            <a:pPr>
              <a:spcBef>
                <a:spcPts val="600"/>
              </a:spcBef>
              <a:spcAft>
                <a:spcPts val="600"/>
              </a:spcAft>
            </a:pPr>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4</a:t>
            </a:r>
            <a:r>
              <a:rPr lang="zh-CN" altLang="zh-CN" sz="2400" dirty="0" smtClean="0">
                <a:latin typeface="微软雅黑" pitchFamily="34" charset="-122"/>
                <a:ea typeface="微软雅黑" pitchFamily="34" charset="-122"/>
              </a:rPr>
              <a:t>）更换辅助触点：松开压紧螺钉，拆除静触点；再用镊子夹住动触点向外拆，即可拆除动触点；将触点插在应安装的位置，拧紧螺钉就可以更换静触点；用镊子或尖嘴钳子夹住触点插入动触点的位置，更换动触点。</a:t>
            </a:r>
          </a:p>
          <a:p>
            <a:pPr>
              <a:spcBef>
                <a:spcPts val="600"/>
              </a:spcBef>
              <a:spcAft>
                <a:spcPts val="600"/>
              </a:spcAft>
            </a:pPr>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a:t>
            </a:r>
            <a:r>
              <a:rPr lang="zh-CN" altLang="zh-CN" sz="2400" dirty="0" smtClean="0">
                <a:latin typeface="微软雅黑" pitchFamily="34" charset="-122"/>
                <a:ea typeface="微软雅黑" pitchFamily="34" charset="-122"/>
              </a:rPr>
              <a:t>）更换主触点：交流接触器主触点一般是桥式结构。将主触点的动、静触点一一拆除，依次更换。组装时应注意零件必须到位，无卡阻现象。</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5932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1052737"/>
            <a:ext cx="7344816" cy="1877437"/>
          </a:xfrm>
          <a:prstGeom prst="rect">
            <a:avLst/>
          </a:prstGeom>
        </p:spPr>
        <p:txBody>
          <a:bodyPr wrap="square">
            <a:spAutoFit/>
          </a:bodyPr>
          <a:lstStyle/>
          <a:p>
            <a:r>
              <a:rPr lang="en-US" altLang="zh-CN" sz="2400" b="1" dirty="0" smtClean="0">
                <a:solidFill>
                  <a:schemeClr val="tx2"/>
                </a:solidFill>
                <a:latin typeface="微软雅黑" pitchFamily="34" charset="-122"/>
                <a:ea typeface="微软雅黑" pitchFamily="34" charset="-122"/>
                <a:cs typeface="+mj-cs"/>
              </a:rPr>
              <a:t>4. </a:t>
            </a:r>
            <a:r>
              <a:rPr lang="zh-CN" altLang="zh-CN" sz="2400" b="1" dirty="0">
                <a:solidFill>
                  <a:schemeClr val="tx2"/>
                </a:solidFill>
                <a:latin typeface="微软雅黑" pitchFamily="34" charset="-122"/>
                <a:ea typeface="微软雅黑" pitchFamily="34" charset="-122"/>
                <a:cs typeface="+mj-cs"/>
              </a:rPr>
              <a:t>思考</a:t>
            </a:r>
            <a:r>
              <a:rPr lang="zh-CN" altLang="zh-CN" sz="2400" b="1" dirty="0" smtClean="0">
                <a:solidFill>
                  <a:schemeClr val="tx2"/>
                </a:solidFill>
                <a:latin typeface="微软雅黑" pitchFamily="34" charset="-122"/>
                <a:ea typeface="微软雅黑" pitchFamily="34" charset="-122"/>
                <a:cs typeface="+mj-cs"/>
              </a:rPr>
              <a:t>与</a:t>
            </a:r>
            <a:r>
              <a:rPr lang="zh-CN" altLang="en-US" sz="2400" b="1" dirty="0" smtClean="0">
                <a:solidFill>
                  <a:schemeClr val="tx2"/>
                </a:solidFill>
                <a:latin typeface="微软雅黑" pitchFamily="34" charset="-122"/>
                <a:ea typeface="微软雅黑" pitchFamily="34" charset="-122"/>
                <a:cs typeface="+mj-cs"/>
              </a:rPr>
              <a:t>练习</a:t>
            </a:r>
            <a:endParaRPr lang="en-US" altLang="zh-CN" sz="2400" b="1" dirty="0" smtClean="0">
              <a:solidFill>
                <a:schemeClr val="tx2"/>
              </a:solidFill>
              <a:latin typeface="微软雅黑" pitchFamily="34" charset="-122"/>
              <a:ea typeface="微软雅黑" pitchFamily="34" charset="-122"/>
              <a:cs typeface="+mj-cs"/>
            </a:endParaRPr>
          </a:p>
          <a:p>
            <a:r>
              <a:rPr lang="zh-CN" altLang="zh-CN" sz="2000" dirty="0"/>
              <a:t> </a:t>
            </a:r>
            <a:endParaRPr lang="en-US" altLang="zh-CN" sz="2000" dirty="0" smtClean="0"/>
          </a:p>
          <a:p>
            <a:pPr>
              <a:lnSpc>
                <a:spcPct val="150000"/>
              </a:lnSpc>
            </a:pP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）按钮由哪几部分组成？按钮作用是什么？</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）试述胶盖刀开关的基本结构及用途。</a:t>
            </a: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1" y="836713"/>
            <a:ext cx="4250332"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31840" y="1595666"/>
            <a:ext cx="2262158" cy="369332"/>
          </a:xfrm>
          <a:prstGeom prst="rect">
            <a:avLst/>
          </a:prstGeom>
        </p:spPr>
        <p:txBody>
          <a:bodyPr wrap="none">
            <a:spAutoFit/>
          </a:bodyPr>
          <a:lstStyle/>
          <a:p>
            <a:r>
              <a:rPr lang="zh-CN" altLang="zh-CN" dirty="0"/>
              <a:t>表2-3  实训考核标准</a:t>
            </a:r>
          </a:p>
        </p:txBody>
      </p:sp>
      <p:graphicFrame>
        <p:nvGraphicFramePr>
          <p:cNvPr id="6" name="表格 5"/>
          <p:cNvGraphicFramePr>
            <a:graphicFrameLocks noGrp="1"/>
          </p:cNvGraphicFramePr>
          <p:nvPr>
            <p:extLst>
              <p:ext uri="{D42A27DB-BD31-4B8C-83A1-F6EECF244321}">
                <p14:modId xmlns:p14="http://schemas.microsoft.com/office/powerpoint/2010/main" val="3172433475"/>
              </p:ext>
            </p:extLst>
          </p:nvPr>
        </p:nvGraphicFramePr>
        <p:xfrm>
          <a:off x="1115616" y="2132856"/>
          <a:ext cx="6984776" cy="3997965"/>
        </p:xfrm>
        <a:graphic>
          <a:graphicData uri="http://schemas.openxmlformats.org/drawingml/2006/table">
            <a:tbl>
              <a:tblPr/>
              <a:tblGrid>
                <a:gridCol w="1296144"/>
                <a:gridCol w="2160240"/>
                <a:gridCol w="648072"/>
                <a:gridCol w="2088232"/>
                <a:gridCol w="792088"/>
              </a:tblGrid>
              <a:tr h="445465">
                <a:tc>
                  <a:txBody>
                    <a:bodyPr/>
                    <a:lstStyle/>
                    <a:p>
                      <a:pPr algn="ctr">
                        <a:lnSpc>
                          <a:spcPts val="2300"/>
                        </a:lnSpc>
                        <a:spcAft>
                          <a:spcPts val="0"/>
                        </a:spcAft>
                      </a:pPr>
                      <a:r>
                        <a:rPr lang="zh-CN" sz="1800" kern="100" dirty="0">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1336394">
                <a:tc>
                  <a:txBody>
                    <a:bodyPr/>
                    <a:lstStyle/>
                    <a:p>
                      <a:pPr algn="ctr">
                        <a:lnSpc>
                          <a:spcPts val="2300"/>
                        </a:lnSpc>
                        <a:spcAft>
                          <a:spcPts val="0"/>
                        </a:spcAft>
                      </a:pPr>
                      <a:r>
                        <a:rPr lang="zh-CN" sz="1800" kern="100" dirty="0" smtClean="0">
                          <a:solidFill>
                            <a:schemeClr val="accent6">
                              <a:lumMod val="40000"/>
                              <a:lumOff val="60000"/>
                            </a:schemeClr>
                          </a:solidFill>
                          <a:effectLst/>
                          <a:latin typeface="微软雅黑" pitchFamily="34" charset="-122"/>
                          <a:ea typeface="微软雅黑" pitchFamily="34" charset="-122"/>
                        </a:rPr>
                        <a:t>低压电器</a:t>
                      </a:r>
                      <a:endParaRPr lang="en-US" altLang="zh-CN" sz="1800" kern="100" dirty="0" smtClean="0">
                        <a:solidFill>
                          <a:schemeClr val="accent6">
                            <a:lumMod val="40000"/>
                            <a:lumOff val="60000"/>
                          </a:schemeClr>
                        </a:solidFill>
                        <a:effectLst/>
                        <a:latin typeface="微软雅黑" pitchFamily="34" charset="-122"/>
                        <a:ea typeface="微软雅黑" pitchFamily="34" charset="-122"/>
                      </a:endParaRPr>
                    </a:p>
                    <a:p>
                      <a:pPr algn="ctr">
                        <a:lnSpc>
                          <a:spcPts val="2300"/>
                        </a:lnSpc>
                        <a:spcAft>
                          <a:spcPts val="0"/>
                        </a:spcAft>
                      </a:pPr>
                      <a:r>
                        <a:rPr lang="zh-CN" sz="1800" kern="100" dirty="0" smtClean="0">
                          <a:solidFill>
                            <a:schemeClr val="accent6">
                              <a:lumMod val="40000"/>
                              <a:lumOff val="60000"/>
                            </a:schemeClr>
                          </a:solidFill>
                          <a:effectLst/>
                          <a:latin typeface="微软雅黑" pitchFamily="34" charset="-122"/>
                          <a:ea typeface="微软雅黑" pitchFamily="34" charset="-122"/>
                        </a:rPr>
                        <a:t>认识</a:t>
                      </a:r>
                      <a:endParaRPr lang="zh-CN" sz="1800" kern="100" dirty="0">
                        <a:solidFill>
                          <a:schemeClr val="accent6">
                            <a:lumMod val="40000"/>
                            <a:lumOff val="6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6BAF"/>
                    </a:solidFill>
                  </a:tcPr>
                </a:tc>
                <a:tc>
                  <a:txBody>
                    <a:bodyPr/>
                    <a:lstStyle/>
                    <a:p>
                      <a:pPr algn="l">
                        <a:lnSpc>
                          <a:spcPts val="2300"/>
                        </a:lnSpc>
                        <a:spcAft>
                          <a:spcPts val="0"/>
                        </a:spcAft>
                      </a:pPr>
                      <a:r>
                        <a:rPr lang="zh-CN" sz="1800" kern="100" dirty="0">
                          <a:effectLst/>
                          <a:latin typeface="微软雅黑" pitchFamily="34" charset="-122"/>
                          <a:ea typeface="微软雅黑" pitchFamily="34" charset="-122"/>
                        </a:rPr>
                        <a:t>按钮认识</a:t>
                      </a:r>
                    </a:p>
                    <a:p>
                      <a:pPr algn="l">
                        <a:lnSpc>
                          <a:spcPts val="2300"/>
                        </a:lnSpc>
                        <a:spcAft>
                          <a:spcPts val="0"/>
                        </a:spcAft>
                      </a:pPr>
                      <a:r>
                        <a:rPr lang="zh-CN" sz="1800" kern="100" dirty="0">
                          <a:effectLst/>
                          <a:latin typeface="微软雅黑" pitchFamily="34" charset="-122"/>
                          <a:ea typeface="微软雅黑" pitchFamily="34" charset="-122"/>
                        </a:rPr>
                        <a:t>胶盖刀开关认识</a:t>
                      </a:r>
                    </a:p>
                    <a:p>
                      <a:pPr algn="l">
                        <a:lnSpc>
                          <a:spcPts val="2300"/>
                        </a:lnSpc>
                        <a:spcAft>
                          <a:spcPts val="0"/>
                        </a:spcAft>
                      </a:pPr>
                      <a:r>
                        <a:rPr lang="zh-CN" sz="1800" kern="100" dirty="0">
                          <a:effectLst/>
                          <a:latin typeface="微软雅黑" pitchFamily="34" charset="-122"/>
                          <a:ea typeface="微软雅黑" pitchFamily="34" charset="-122"/>
                        </a:rPr>
                        <a:t>接触器认识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a:effectLst/>
                          <a:latin typeface="微软雅黑" pitchFamily="34" charset="-122"/>
                          <a:ea typeface="微软雅黑" pitchFamily="34" charset="-122"/>
                        </a:rPr>
                        <a:t>30</a:t>
                      </a:r>
                      <a:r>
                        <a:rPr lang="zh-CN" sz="18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zh-CN" sz="1800" kern="100">
                          <a:effectLst/>
                          <a:latin typeface="微软雅黑" pitchFamily="34" charset="-122"/>
                          <a:ea typeface="微软雅黑" pitchFamily="34" charset="-122"/>
                        </a:rPr>
                        <a:t>各种按钮</a:t>
                      </a:r>
                      <a:r>
                        <a:rPr lang="en-US" sz="1800" kern="100">
                          <a:effectLst/>
                          <a:latin typeface="微软雅黑" pitchFamily="34" charset="-122"/>
                          <a:ea typeface="微软雅黑" pitchFamily="34" charset="-122"/>
                        </a:rPr>
                        <a:t>10</a:t>
                      </a:r>
                      <a:r>
                        <a:rPr lang="zh-CN" sz="1800" kern="100">
                          <a:effectLst/>
                          <a:latin typeface="微软雅黑" pitchFamily="34" charset="-122"/>
                          <a:ea typeface="微软雅黑" pitchFamily="34" charset="-122"/>
                        </a:rPr>
                        <a:t>分</a:t>
                      </a:r>
                    </a:p>
                    <a:p>
                      <a:pPr algn="l">
                        <a:lnSpc>
                          <a:spcPts val="2300"/>
                        </a:lnSpc>
                        <a:spcAft>
                          <a:spcPts val="0"/>
                        </a:spcAft>
                      </a:pPr>
                      <a:r>
                        <a:rPr lang="zh-CN" sz="1800" kern="100">
                          <a:effectLst/>
                          <a:latin typeface="微软雅黑" pitchFamily="34" charset="-122"/>
                          <a:ea typeface="微软雅黑" pitchFamily="34" charset="-122"/>
                        </a:rPr>
                        <a:t>胶盖、铁壳刀开关</a:t>
                      </a:r>
                      <a:r>
                        <a:rPr lang="en-US" sz="1800" kern="100">
                          <a:effectLst/>
                          <a:latin typeface="微软雅黑" pitchFamily="34" charset="-122"/>
                          <a:ea typeface="微软雅黑" pitchFamily="34" charset="-122"/>
                        </a:rPr>
                        <a:t>10</a:t>
                      </a:r>
                      <a:r>
                        <a:rPr lang="zh-CN" sz="1800" kern="100">
                          <a:effectLst/>
                          <a:latin typeface="微软雅黑" pitchFamily="34" charset="-122"/>
                          <a:ea typeface="微软雅黑" pitchFamily="34" charset="-122"/>
                        </a:rPr>
                        <a:t>分</a:t>
                      </a:r>
                    </a:p>
                    <a:p>
                      <a:pPr algn="l">
                        <a:lnSpc>
                          <a:spcPts val="2300"/>
                        </a:lnSpc>
                        <a:spcAft>
                          <a:spcPts val="0"/>
                        </a:spcAft>
                      </a:pPr>
                      <a:r>
                        <a:rPr lang="zh-CN" sz="1800" kern="100">
                          <a:effectLst/>
                          <a:latin typeface="微软雅黑" pitchFamily="34" charset="-122"/>
                          <a:ea typeface="微软雅黑" pitchFamily="34" charset="-122"/>
                        </a:rPr>
                        <a:t>交、直流接触器</a:t>
                      </a:r>
                      <a:r>
                        <a:rPr lang="en-US" sz="1800" kern="100">
                          <a:effectLst/>
                          <a:latin typeface="微软雅黑" pitchFamily="34" charset="-122"/>
                          <a:ea typeface="微软雅黑" pitchFamily="34" charset="-122"/>
                        </a:rPr>
                        <a:t>10</a:t>
                      </a:r>
                      <a:r>
                        <a:rPr lang="zh-CN" sz="18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dirty="0">
                          <a:effectLst/>
                          <a:latin typeface="微软雅黑" pitchFamily="34" charset="-122"/>
                          <a:ea typeface="微软雅黑" pitchFamily="34" charset="-122"/>
                        </a:rPr>
                        <a:t> </a:t>
                      </a:r>
                      <a:endParaRPr lang="zh-CN" sz="18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71">
                <a:tc>
                  <a:txBody>
                    <a:bodyPr/>
                    <a:lstStyle/>
                    <a:p>
                      <a:pPr indent="133350" algn="just">
                        <a:lnSpc>
                          <a:spcPts val="2300"/>
                        </a:lnSpc>
                        <a:spcAft>
                          <a:spcPts val="0"/>
                        </a:spcAft>
                      </a:pPr>
                      <a:r>
                        <a:rPr lang="zh-CN" sz="1800" kern="100" dirty="0">
                          <a:solidFill>
                            <a:schemeClr val="accent6">
                              <a:lumMod val="40000"/>
                              <a:lumOff val="60000"/>
                            </a:schemeClr>
                          </a:solidFill>
                          <a:effectLst/>
                          <a:latin typeface="微软雅黑" pitchFamily="34" charset="-122"/>
                          <a:ea typeface="微软雅黑" pitchFamily="34" charset="-122"/>
                        </a:rPr>
                        <a:t>实训报告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6BAF"/>
                    </a:solidFill>
                  </a:tcPr>
                </a:tc>
                <a:tc>
                  <a:txBody>
                    <a:bodyPr/>
                    <a:lstStyle/>
                    <a:p>
                      <a:pPr algn="just">
                        <a:lnSpc>
                          <a:spcPts val="2300"/>
                        </a:lnSpc>
                        <a:spcAft>
                          <a:spcPts val="0"/>
                        </a:spcAft>
                      </a:pPr>
                      <a:r>
                        <a:rPr lang="zh-CN" sz="1800" kern="100">
                          <a:effectLst/>
                          <a:latin typeface="微软雅黑" pitchFamily="34" charset="-122"/>
                          <a:ea typeface="微软雅黑" pitchFamily="34" charset="-122"/>
                        </a:rPr>
                        <a:t>按照报告要求完成、正确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a:effectLst/>
                          <a:latin typeface="微软雅黑" pitchFamily="34" charset="-122"/>
                          <a:ea typeface="微软雅黑" pitchFamily="34" charset="-122"/>
                        </a:rPr>
                        <a:t>40</a:t>
                      </a:r>
                      <a:r>
                        <a:rPr lang="zh-CN" sz="18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800" kern="100">
                          <a:effectLst/>
                          <a:latin typeface="微软雅黑" pitchFamily="34" charset="-122"/>
                          <a:ea typeface="微软雅黑" pitchFamily="34" charset="-122"/>
                        </a:rPr>
                        <a:t>报告内容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a:effectLst/>
                          <a:latin typeface="微软雅黑" pitchFamily="34" charset="-122"/>
                          <a:ea typeface="微软雅黑" pitchFamily="34" charset="-122"/>
                        </a:rPr>
                        <a:t> </a:t>
                      </a:r>
                      <a:endParaRPr lang="zh-CN" sz="18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0929">
                <a:tc>
                  <a:txBody>
                    <a:bodyPr/>
                    <a:lstStyle/>
                    <a:p>
                      <a:pPr algn="ctr">
                        <a:lnSpc>
                          <a:spcPts val="2300"/>
                        </a:lnSpc>
                        <a:spcAft>
                          <a:spcPts val="0"/>
                        </a:spcAft>
                      </a:pPr>
                      <a:r>
                        <a:rPr lang="zh-CN" sz="1800" kern="100" dirty="0">
                          <a:solidFill>
                            <a:schemeClr val="accent6">
                              <a:lumMod val="40000"/>
                              <a:lumOff val="60000"/>
                            </a:schemeClr>
                          </a:solidFill>
                          <a:effectLst/>
                          <a:latin typeface="微软雅黑" pitchFamily="34" charset="-122"/>
                          <a:ea typeface="微软雅黑" pitchFamily="34" charset="-122"/>
                        </a:rPr>
                        <a:t>接触器拆装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6BAF"/>
                    </a:solidFill>
                  </a:tcPr>
                </a:tc>
                <a:tc>
                  <a:txBody>
                    <a:bodyPr/>
                    <a:lstStyle/>
                    <a:p>
                      <a:pPr algn="l">
                        <a:lnSpc>
                          <a:spcPts val="2300"/>
                        </a:lnSpc>
                        <a:spcAft>
                          <a:spcPts val="0"/>
                        </a:spcAft>
                      </a:pPr>
                      <a:r>
                        <a:rPr lang="zh-CN" sz="1800" kern="100">
                          <a:effectLst/>
                          <a:latin typeface="微软雅黑" pitchFamily="34" charset="-122"/>
                          <a:ea typeface="微软雅黑" pitchFamily="34" charset="-122"/>
                        </a:rPr>
                        <a:t>更换主触点</a:t>
                      </a:r>
                    </a:p>
                    <a:p>
                      <a:pPr algn="l">
                        <a:lnSpc>
                          <a:spcPts val="2300"/>
                        </a:lnSpc>
                        <a:spcAft>
                          <a:spcPts val="0"/>
                        </a:spcAft>
                      </a:pPr>
                      <a:r>
                        <a:rPr lang="zh-CN" sz="1800" kern="100">
                          <a:effectLst/>
                          <a:latin typeface="微软雅黑" pitchFamily="34" charset="-122"/>
                          <a:ea typeface="微软雅黑" pitchFamily="34" charset="-122"/>
                        </a:rPr>
                        <a:t>辅助触点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a:effectLst/>
                          <a:latin typeface="微软雅黑" pitchFamily="34" charset="-122"/>
                          <a:ea typeface="微软雅黑" pitchFamily="34" charset="-122"/>
                        </a:rPr>
                        <a:t>30</a:t>
                      </a:r>
                      <a:r>
                        <a:rPr lang="zh-CN" sz="18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zh-CN" sz="1800" kern="100">
                          <a:effectLst/>
                          <a:latin typeface="微软雅黑" pitchFamily="34" charset="-122"/>
                          <a:ea typeface="微软雅黑" pitchFamily="34" charset="-122"/>
                        </a:rPr>
                        <a:t>拆卸、组装</a:t>
                      </a:r>
                      <a:r>
                        <a:rPr lang="en-US" sz="1800" kern="100">
                          <a:effectLst/>
                          <a:latin typeface="微软雅黑" pitchFamily="34" charset="-122"/>
                          <a:ea typeface="微软雅黑" pitchFamily="34" charset="-122"/>
                        </a:rPr>
                        <a:t>20</a:t>
                      </a:r>
                      <a:r>
                        <a:rPr lang="zh-CN" sz="1800" kern="100">
                          <a:effectLst/>
                          <a:latin typeface="微软雅黑" pitchFamily="34" charset="-122"/>
                          <a:ea typeface="微软雅黑" pitchFamily="34" charset="-122"/>
                        </a:rPr>
                        <a:t>分</a:t>
                      </a:r>
                    </a:p>
                    <a:p>
                      <a:pPr algn="l">
                        <a:lnSpc>
                          <a:spcPts val="2300"/>
                        </a:lnSpc>
                        <a:spcAft>
                          <a:spcPts val="0"/>
                        </a:spcAft>
                      </a:pPr>
                      <a:r>
                        <a:rPr lang="zh-CN" sz="1800" kern="100">
                          <a:effectLst/>
                          <a:latin typeface="微软雅黑" pitchFamily="34" charset="-122"/>
                          <a:ea typeface="微软雅黑" pitchFamily="34" charset="-122"/>
                        </a:rPr>
                        <a:t>更换主、辅助点</a:t>
                      </a:r>
                      <a:r>
                        <a:rPr lang="en-US" sz="1800" kern="100">
                          <a:effectLst/>
                          <a:latin typeface="微软雅黑" pitchFamily="34" charset="-122"/>
                          <a:ea typeface="微软雅黑" pitchFamily="34" charset="-122"/>
                        </a:rPr>
                        <a:t>10</a:t>
                      </a:r>
                      <a:r>
                        <a:rPr lang="zh-CN" sz="18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a:effectLst/>
                          <a:latin typeface="微软雅黑" pitchFamily="34" charset="-122"/>
                          <a:ea typeface="微软雅黑" pitchFamily="34" charset="-122"/>
                        </a:rPr>
                        <a:t> </a:t>
                      </a:r>
                      <a:endParaRPr lang="zh-CN" sz="18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465">
                <a:tc>
                  <a:txBody>
                    <a:bodyPr/>
                    <a:lstStyle/>
                    <a:p>
                      <a:pPr algn="ctr">
                        <a:lnSpc>
                          <a:spcPts val="2300"/>
                        </a:lnSpc>
                        <a:spcAft>
                          <a:spcPts val="0"/>
                        </a:spcAft>
                      </a:pPr>
                      <a:r>
                        <a:rPr lang="zh-CN" sz="1800" kern="100" dirty="0">
                          <a:solidFill>
                            <a:schemeClr val="accent6">
                              <a:lumMod val="40000"/>
                              <a:lumOff val="60000"/>
                            </a:schemeClr>
                          </a:solidFill>
                          <a:effectLst/>
                          <a:latin typeface="微软雅黑" pitchFamily="34" charset="-122"/>
                          <a:ea typeface="微软雅黑" pitchFamily="34" charset="-122"/>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6BAF"/>
                    </a:solidFill>
                  </a:tcPr>
                </a:tc>
                <a:tc>
                  <a:txBody>
                    <a:bodyPr/>
                    <a:lstStyle/>
                    <a:p>
                      <a:pPr indent="266700" algn="ctr">
                        <a:lnSpc>
                          <a:spcPts val="2300"/>
                        </a:lnSpc>
                        <a:spcAft>
                          <a:spcPts val="0"/>
                        </a:spcAft>
                      </a:pPr>
                      <a:r>
                        <a:rPr lang="en-US" sz="1800" kern="100" dirty="0">
                          <a:effectLst/>
                          <a:latin typeface="微软雅黑" pitchFamily="34" charset="-122"/>
                          <a:ea typeface="微软雅黑" pitchFamily="34" charset="-122"/>
                        </a:rPr>
                        <a:t> </a:t>
                      </a:r>
                      <a:endParaRPr lang="zh-CN" sz="18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lgn="ctr">
                        <a:lnSpc>
                          <a:spcPts val="2300"/>
                        </a:lnSpc>
                        <a:spcAft>
                          <a:spcPts val="0"/>
                        </a:spcAft>
                      </a:pPr>
                      <a:r>
                        <a:rPr lang="zh-CN" sz="1800" kern="100" dirty="0">
                          <a:effectLst/>
                          <a:latin typeface="微软雅黑" pitchFamily="34" charset="-122"/>
                          <a:ea typeface="微软雅黑" pitchFamily="34" charset="-122"/>
                        </a:rPr>
                        <a:t>教师签字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251520" y="1916832"/>
            <a:ext cx="8424936" cy="3832225"/>
          </a:xfrm>
        </p:spPr>
        <p:txBody>
          <a:bodyPr/>
          <a:lstStyle/>
          <a:p>
            <a:pPr>
              <a:lnSpc>
                <a:spcPct val="150000"/>
              </a:lnSpc>
              <a:buClr>
                <a:srgbClr val="FF0000"/>
              </a:buClr>
              <a:buFont typeface="Wingdings" pitchFamily="2" charset="2"/>
              <a:buChar char="Ø"/>
            </a:pPr>
            <a:r>
              <a:rPr lang="zh-CN" altLang="zh-CN" sz="2400" dirty="0"/>
              <a:t> 认识刀开关、转换开关、按钮、断路器（自动空气开关）等低压电器的一般</a:t>
            </a:r>
            <a:r>
              <a:rPr lang="zh-CN" altLang="zh-CN" sz="2400" dirty="0" smtClean="0"/>
              <a:t>结构</a:t>
            </a:r>
            <a:r>
              <a:rPr lang="zh-CN" altLang="en-US" sz="2400" dirty="0" smtClean="0"/>
              <a:t>；</a:t>
            </a:r>
            <a:endParaRPr lang="en-US" altLang="zh-CN" sz="2400" dirty="0" smtClean="0"/>
          </a:p>
          <a:p>
            <a:pPr>
              <a:lnSpc>
                <a:spcPct val="150000"/>
              </a:lnSpc>
              <a:buClr>
                <a:srgbClr val="FF0000"/>
              </a:buClr>
              <a:buFont typeface="Wingdings" pitchFamily="2" charset="2"/>
              <a:buChar char="Ø"/>
            </a:pPr>
            <a:r>
              <a:rPr lang="zh-CN" altLang="zh-CN" sz="2400" dirty="0"/>
              <a:t>掌握交流接触器的拆装</a:t>
            </a:r>
            <a:r>
              <a:rPr lang="zh-CN" altLang="zh-CN" sz="2400" dirty="0" smtClean="0"/>
              <a:t>。</a:t>
            </a: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smtClean="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395536" y="980728"/>
            <a:ext cx="3168352" cy="461665"/>
          </a:xfrm>
          <a:prstGeom prst="rect">
            <a:avLst/>
          </a:prstGeom>
          <a:gradFill flip="none" rotWithShape="1">
            <a:gsLst>
              <a:gs pos="0">
                <a:schemeClr val="accent1">
                  <a:lumMod val="6000"/>
                  <a:lumOff val="94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24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596450"/>
            <a:ext cx="3392275" cy="369332"/>
          </a:xfrm>
          <a:prstGeom prst="rect">
            <a:avLst/>
          </a:prstGeom>
        </p:spPr>
        <p:txBody>
          <a:bodyPr wrap="none">
            <a:spAutoFit/>
          </a:bodyPr>
          <a:lstStyle/>
          <a:p>
            <a:r>
              <a:rPr lang="zh-CN" altLang="zh-CN" dirty="0">
                <a:latin typeface="微软雅黑" pitchFamily="34" charset="-122"/>
                <a:ea typeface="微软雅黑" pitchFamily="34" charset="-122"/>
              </a:rPr>
              <a:t>表2-</a:t>
            </a:r>
            <a:r>
              <a:rPr lang="zh-CN" altLang="zh-CN" dirty="0" smtClean="0">
                <a:latin typeface="微软雅黑" pitchFamily="34" charset="-122"/>
                <a:ea typeface="微软雅黑" pitchFamily="34" charset="-122"/>
              </a:rPr>
              <a:t>1</a:t>
            </a:r>
            <a:r>
              <a:rPr lang="en-US" altLang="zh-CN" smtClean="0">
                <a:latin typeface="微软雅黑" pitchFamily="34" charset="-122"/>
                <a:ea typeface="微软雅黑" pitchFamily="34" charset="-122"/>
              </a:rPr>
              <a:t> </a:t>
            </a:r>
            <a:r>
              <a:rPr lang="zh-CN" altLang="zh-CN"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4" name="表格 3"/>
          <p:cNvGraphicFramePr>
            <a:graphicFrameLocks noGrp="1"/>
          </p:cNvGraphicFramePr>
          <p:nvPr>
            <p:extLst>
              <p:ext uri="{D42A27DB-BD31-4B8C-83A1-F6EECF244321}">
                <p14:modId xmlns:p14="http://schemas.microsoft.com/office/powerpoint/2010/main" val="2801416382"/>
              </p:ext>
            </p:extLst>
          </p:nvPr>
        </p:nvGraphicFramePr>
        <p:xfrm>
          <a:off x="827584" y="2114362"/>
          <a:ext cx="6885915" cy="3978783"/>
        </p:xfrm>
        <a:graphic>
          <a:graphicData uri="http://schemas.openxmlformats.org/drawingml/2006/table">
            <a:tbl>
              <a:tblPr/>
              <a:tblGrid>
                <a:gridCol w="1138123"/>
                <a:gridCol w="980113"/>
                <a:gridCol w="544592"/>
                <a:gridCol w="1523937"/>
                <a:gridCol w="1960225"/>
                <a:gridCol w="738925"/>
              </a:tblGrid>
              <a:tr h="657225">
                <a:tc>
                  <a:txBody>
                    <a:bodyPr/>
                    <a:lstStyle/>
                    <a:p>
                      <a:pPr indent="266700" algn="just">
                        <a:lnSpc>
                          <a:spcPts val="2300"/>
                        </a:lnSpc>
                        <a:spcAft>
                          <a:spcPts val="0"/>
                        </a:spcAft>
                      </a:pPr>
                      <a:r>
                        <a:rPr lang="zh-CN" sz="1600" kern="100" dirty="0">
                          <a:solidFill>
                            <a:schemeClr val="tx1">
                              <a:lumMod val="50000"/>
                            </a:schemeClr>
                          </a:solidFill>
                          <a:effectLst/>
                          <a:latin typeface="Times New Roman"/>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solidFill>
                            <a:schemeClr val="tx1">
                              <a:lumMod val="50000"/>
                            </a:schemeClr>
                          </a:solidFill>
                          <a:effectLst/>
                          <a:latin typeface="Times New Roman"/>
                          <a:ea typeface="微软雅黑" pitchFamily="34" charset="-122"/>
                        </a:rPr>
                        <a:t>型号或规格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solidFill>
                            <a:schemeClr val="tx1">
                              <a:lumMod val="50000"/>
                            </a:schemeClr>
                          </a:solidFill>
                          <a:effectLst/>
                          <a:latin typeface="Times New Roman"/>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indent="400050" algn="just">
                        <a:lnSpc>
                          <a:spcPts val="2300"/>
                        </a:lnSpc>
                        <a:spcAft>
                          <a:spcPts val="0"/>
                        </a:spcAft>
                      </a:pPr>
                      <a:r>
                        <a:rPr lang="zh-CN" sz="1600" kern="100" dirty="0">
                          <a:solidFill>
                            <a:schemeClr val="tx1">
                              <a:lumMod val="50000"/>
                            </a:schemeClr>
                          </a:solidFill>
                          <a:effectLst/>
                          <a:latin typeface="Times New Roman"/>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indent="266700" algn="ctr">
                        <a:lnSpc>
                          <a:spcPts val="2300"/>
                        </a:lnSpc>
                        <a:spcAft>
                          <a:spcPts val="0"/>
                        </a:spcAft>
                      </a:pPr>
                      <a:r>
                        <a:rPr lang="zh-CN" sz="1600" kern="100" dirty="0">
                          <a:solidFill>
                            <a:schemeClr val="tx1">
                              <a:lumMod val="50000"/>
                            </a:schemeClr>
                          </a:solidFill>
                          <a:effectLst/>
                          <a:latin typeface="Times New Roman"/>
                          <a:ea typeface="微软雅黑" pitchFamily="34" charset="-122"/>
                        </a:rPr>
                        <a:t>型号或规格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ts val="2300"/>
                        </a:lnSpc>
                        <a:spcAft>
                          <a:spcPts val="0"/>
                        </a:spcAft>
                      </a:pPr>
                      <a:r>
                        <a:rPr lang="zh-CN" sz="1600" kern="100" dirty="0">
                          <a:solidFill>
                            <a:schemeClr val="tx1">
                              <a:lumMod val="50000"/>
                            </a:schemeClr>
                          </a:solidFill>
                          <a:effectLst/>
                          <a:latin typeface="Times New Roman"/>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876300">
                <a:tc>
                  <a:txBody>
                    <a:bodyPr/>
                    <a:lstStyle/>
                    <a:p>
                      <a:pPr algn="ctr">
                        <a:lnSpc>
                          <a:spcPts val="2300"/>
                        </a:lnSpc>
                        <a:spcAft>
                          <a:spcPts val="0"/>
                        </a:spcAft>
                      </a:pPr>
                      <a:r>
                        <a:rPr lang="zh-CN" sz="1600" kern="100" dirty="0" smtClean="0">
                          <a:effectLst/>
                          <a:latin typeface="Times New Roman"/>
                          <a:ea typeface="微软雅黑" pitchFamily="34" charset="-122"/>
                        </a:rPr>
                        <a:t>单向</a:t>
                      </a:r>
                      <a:endParaRPr lang="en-US" altLang="zh-CN" sz="1600" kern="100" dirty="0" smtClean="0">
                        <a:effectLst/>
                        <a:latin typeface="Times New Roman"/>
                        <a:ea typeface="微软雅黑" pitchFamily="34" charset="-122"/>
                      </a:endParaRPr>
                    </a:p>
                    <a:p>
                      <a:pPr algn="ctr">
                        <a:lnSpc>
                          <a:spcPts val="2300"/>
                        </a:lnSpc>
                        <a:spcAft>
                          <a:spcPts val="0"/>
                        </a:spcAft>
                      </a:pPr>
                      <a:r>
                        <a:rPr lang="zh-CN" sz="1600" kern="100" dirty="0" smtClean="0">
                          <a:effectLst/>
                          <a:latin typeface="Times New Roman"/>
                          <a:ea typeface="微软雅黑" pitchFamily="34" charset="-122"/>
                        </a:rPr>
                        <a:t>调压器</a:t>
                      </a:r>
                      <a:endParaRPr lang="zh-CN" sz="1600" kern="100" dirty="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a:lnSpc>
                          <a:spcPts val="2300"/>
                        </a:lnSpc>
                        <a:spcAft>
                          <a:spcPts val="0"/>
                        </a:spcAft>
                      </a:pPr>
                      <a:r>
                        <a:rPr lang="en-US" sz="1600" kern="100" dirty="0">
                          <a:effectLst/>
                          <a:latin typeface="Times New Roman"/>
                          <a:ea typeface="微软雅黑" pitchFamily="34" charset="-122"/>
                        </a:rPr>
                        <a:t>1KW</a:t>
                      </a:r>
                      <a:endParaRPr lang="zh-CN" sz="1600" kern="100" dirty="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dirty="0">
                          <a:effectLst/>
                          <a:latin typeface="Times New Roman"/>
                          <a:ea typeface="微软雅黑" pitchFamily="34" charset="-122"/>
                        </a:rPr>
                        <a:t>1</a:t>
                      </a:r>
                      <a:r>
                        <a:rPr lang="zh-CN" sz="1600" kern="100" dirty="0">
                          <a:effectLst/>
                          <a:latin typeface="Times New Roman"/>
                          <a:ea typeface="微软雅黑" pitchFamily="34" charset="-122"/>
                        </a:rPr>
                        <a:t>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微软雅黑" pitchFamily="34" charset="-122"/>
                        </a:rPr>
                        <a:t>一般电工工具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zh-CN" sz="1600" kern="100" dirty="0">
                          <a:effectLst/>
                          <a:latin typeface="Times New Roman"/>
                          <a:ea typeface="微软雅黑" pitchFamily="34" charset="-122"/>
                        </a:rPr>
                        <a:t>扳手、螺丝刀、测电笔、剥线钳等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dirty="0">
                          <a:effectLst/>
                          <a:latin typeface="Times New Roman"/>
                          <a:ea typeface="微软雅黑" pitchFamily="34" charset="-122"/>
                        </a:rPr>
                        <a:t>1</a:t>
                      </a:r>
                      <a:r>
                        <a:rPr lang="zh-CN" sz="1600" kern="100" dirty="0">
                          <a:effectLst/>
                          <a:latin typeface="Times New Roman"/>
                          <a:ea typeface="微软雅黑" pitchFamily="34" charset="-122"/>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ctr">
                        <a:lnSpc>
                          <a:spcPts val="2300"/>
                        </a:lnSpc>
                        <a:spcAft>
                          <a:spcPts val="0"/>
                        </a:spcAft>
                      </a:pPr>
                      <a:r>
                        <a:rPr lang="zh-CN" sz="1600" kern="100" dirty="0">
                          <a:effectLst/>
                          <a:latin typeface="Times New Roman"/>
                          <a:ea typeface="微软雅黑" pitchFamily="34" charset="-122"/>
                        </a:rPr>
                        <a:t>组合开关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a:lnSpc>
                          <a:spcPts val="2300"/>
                        </a:lnSpc>
                        <a:spcAft>
                          <a:spcPts val="0"/>
                        </a:spcAft>
                      </a:pPr>
                      <a:r>
                        <a:rPr lang="en-US" sz="1600" kern="100">
                          <a:effectLst/>
                          <a:latin typeface="Times New Roman"/>
                          <a:ea typeface="微软雅黑" pitchFamily="34" charset="-122"/>
                        </a:rPr>
                        <a:t>HZ10-25/3</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微软雅黑" pitchFamily="34" charset="-122"/>
                        </a:rPr>
                        <a:t>1</a:t>
                      </a:r>
                      <a:r>
                        <a:rPr lang="zh-CN" sz="1600" kern="100">
                          <a:effectLst/>
                          <a:latin typeface="Times New Roman"/>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zh-CN" sz="1600" kern="100" dirty="0">
                          <a:effectLst/>
                          <a:latin typeface="Times New Roman"/>
                          <a:ea typeface="微软雅黑" pitchFamily="34" charset="-122"/>
                        </a:rPr>
                        <a:t>低压断路器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600" kern="100">
                          <a:effectLst/>
                          <a:latin typeface="Times New Roman"/>
                          <a:ea typeface="微软雅黑" pitchFamily="34" charset="-122"/>
                        </a:rPr>
                        <a:t>DZ15</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微软雅黑" pitchFamily="34" charset="-122"/>
                        </a:rPr>
                        <a:t>若干个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ctr">
                        <a:lnSpc>
                          <a:spcPts val="2300"/>
                        </a:lnSpc>
                        <a:spcAft>
                          <a:spcPts val="0"/>
                        </a:spcAft>
                      </a:pPr>
                      <a:r>
                        <a:rPr lang="zh-CN" sz="1600" kern="100" dirty="0">
                          <a:effectLst/>
                          <a:latin typeface="Times New Roman"/>
                          <a:ea typeface="微软雅黑" pitchFamily="34" charset="-122"/>
                        </a:rPr>
                        <a:t>刀开关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a:lnSpc>
                          <a:spcPts val="2300"/>
                        </a:lnSpc>
                        <a:spcAft>
                          <a:spcPts val="0"/>
                        </a:spcAft>
                      </a:pPr>
                      <a:r>
                        <a:rPr lang="en-US" sz="1600" kern="100">
                          <a:effectLst/>
                          <a:latin typeface="Times New Roman"/>
                          <a:ea typeface="微软雅黑" pitchFamily="34" charset="-122"/>
                        </a:rPr>
                        <a:t>HK1-30/3</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微软雅黑" pitchFamily="34" charset="-122"/>
                        </a:rPr>
                        <a:t>1</a:t>
                      </a:r>
                      <a:r>
                        <a:rPr lang="zh-CN" sz="1600" kern="100">
                          <a:effectLst/>
                          <a:latin typeface="Times New Roman"/>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dirty="0">
                          <a:effectLst/>
                          <a:latin typeface="Times New Roman"/>
                          <a:ea typeface="微软雅黑" pitchFamily="34" charset="-122"/>
                        </a:rPr>
                        <a:t>三相异步电动机</a:t>
                      </a:r>
                      <a:r>
                        <a:rPr lang="en-US" sz="1600" kern="100" dirty="0">
                          <a:effectLst/>
                          <a:latin typeface="Times New Roman"/>
                          <a:ea typeface="微软雅黑" pitchFamily="34" charset="-122"/>
                        </a:rPr>
                        <a:t>M</a:t>
                      </a:r>
                      <a:endParaRPr lang="zh-CN" sz="1600" kern="100" dirty="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600" kern="100">
                          <a:effectLst/>
                          <a:latin typeface="Times New Roman"/>
                          <a:ea typeface="微软雅黑" pitchFamily="34" charset="-122"/>
                        </a:rPr>
                        <a:t>Y-100L2-4</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微软雅黑" pitchFamily="34" charset="-122"/>
                        </a:rPr>
                        <a:t>1</a:t>
                      </a:r>
                      <a:r>
                        <a:rPr lang="zh-CN" sz="1600" kern="100">
                          <a:effectLst/>
                          <a:latin typeface="Times New Roman"/>
                          <a:ea typeface="微软雅黑" pitchFamily="34" charset="-122"/>
                        </a:rPr>
                        <a:t>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04">
                <a:tc>
                  <a:txBody>
                    <a:bodyPr/>
                    <a:lstStyle/>
                    <a:p>
                      <a:pPr indent="0" algn="ctr">
                        <a:lnSpc>
                          <a:spcPts val="2300"/>
                        </a:lnSpc>
                        <a:spcAft>
                          <a:spcPts val="0"/>
                        </a:spcAft>
                      </a:pPr>
                      <a:r>
                        <a:rPr lang="zh-CN" sz="1600" kern="100" dirty="0">
                          <a:effectLst/>
                          <a:latin typeface="Times New Roman"/>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a:lnSpc>
                          <a:spcPts val="2300"/>
                        </a:lnSpc>
                        <a:spcAft>
                          <a:spcPts val="0"/>
                        </a:spcAft>
                      </a:pPr>
                      <a:r>
                        <a:rPr lang="en-US" sz="1600" kern="100">
                          <a:effectLst/>
                          <a:latin typeface="Times New Roman"/>
                          <a:ea typeface="微软雅黑" pitchFamily="34" charset="-122"/>
                        </a:rPr>
                        <a:t>RC1A-15</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微软雅黑" pitchFamily="34" charset="-122"/>
                        </a:rPr>
                        <a:t>1</a:t>
                      </a:r>
                      <a:r>
                        <a:rPr lang="zh-CN" sz="1600" kern="100">
                          <a:effectLst/>
                          <a:latin typeface="Times New Roman"/>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zh-CN" sz="1600" kern="100">
                          <a:effectLst/>
                          <a:latin typeface="Times New Roman"/>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600" kern="100">
                          <a:effectLst/>
                          <a:latin typeface="Times New Roman"/>
                          <a:ea typeface="微软雅黑" pitchFamily="34" charset="-122"/>
                        </a:rPr>
                        <a:t>RL1-15</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微软雅黑" pitchFamily="34" charset="-122"/>
                        </a:rPr>
                        <a:t>3</a:t>
                      </a:r>
                      <a:r>
                        <a:rPr lang="zh-CN" sz="1600" kern="100">
                          <a:effectLst/>
                          <a:latin typeface="Times New Roman"/>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04">
                <a:tc>
                  <a:txBody>
                    <a:bodyPr/>
                    <a:lstStyle/>
                    <a:p>
                      <a:pPr indent="0" algn="ctr">
                        <a:lnSpc>
                          <a:spcPts val="2300"/>
                        </a:lnSpc>
                        <a:spcAft>
                          <a:spcPts val="0"/>
                        </a:spcAft>
                      </a:pPr>
                      <a:r>
                        <a:rPr lang="zh-CN" sz="1600" kern="100" dirty="0">
                          <a:effectLst/>
                          <a:latin typeface="Times New Roman"/>
                          <a:ea typeface="微软雅黑" pitchFamily="34" charset="-122"/>
                        </a:rPr>
                        <a:t>导线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a:lnSpc>
                          <a:spcPts val="2300"/>
                        </a:lnSpc>
                        <a:spcAft>
                          <a:spcPts val="0"/>
                        </a:spcAft>
                      </a:pPr>
                      <a:r>
                        <a:rPr lang="en-US" sz="1600" kern="100">
                          <a:effectLst/>
                          <a:latin typeface="Times New Roman"/>
                          <a:ea typeface="微软雅黑" pitchFamily="34" charset="-122"/>
                        </a:rPr>
                        <a:t>2.5mm</a:t>
                      </a:r>
                      <a:r>
                        <a:rPr lang="en-US" sz="1600" kern="100" baseline="30000">
                          <a:effectLst/>
                          <a:latin typeface="Times New Roman"/>
                          <a:ea typeface="微软雅黑" pitchFamily="34" charset="-122"/>
                        </a:rPr>
                        <a:t>2</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600" kern="100">
                          <a:effectLst/>
                          <a:latin typeface="Times New Roman"/>
                          <a:ea typeface="微软雅黑" pitchFamily="34" charset="-122"/>
                        </a:rPr>
                        <a:t> </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600" kern="100">
                          <a:effectLst/>
                          <a:latin typeface="Times New Roman"/>
                          <a:ea typeface="微软雅黑" pitchFamily="34" charset="-122"/>
                        </a:rPr>
                        <a:t> </a:t>
                      </a:r>
                      <a:endParaRPr lang="zh-CN" sz="1600" kern="10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600" kern="100" dirty="0">
                          <a:effectLst/>
                          <a:latin typeface="Times New Roman"/>
                          <a:ea typeface="微软雅黑" pitchFamily="34" charset="-122"/>
                        </a:rPr>
                        <a:t> </a:t>
                      </a:r>
                      <a:endParaRPr lang="zh-CN" sz="1600" kern="100" dirty="0">
                        <a:effectLst/>
                        <a:latin typeface="Times New Roman"/>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8" name="TextBox 16"/>
          <p:cNvSpPr txBox="1">
            <a:spLocks noChangeArrowheads="1"/>
          </p:cNvSpPr>
          <p:nvPr/>
        </p:nvSpPr>
        <p:spPr bwMode="auto">
          <a:xfrm>
            <a:off x="579860" y="1620813"/>
            <a:ext cx="3789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2.3.1 </a:t>
            </a:r>
            <a:r>
              <a:rPr lang="zh-CN" altLang="en-US" sz="2400" b="1" dirty="0" smtClean="0">
                <a:solidFill>
                  <a:schemeClr val="tx2"/>
                </a:solidFill>
                <a:latin typeface="微软雅黑" pitchFamily="34" charset="-122"/>
                <a:ea typeface="微软雅黑" pitchFamily="34" charset="-122"/>
                <a:cs typeface="+mj-cs"/>
              </a:rPr>
              <a:t>常用的低压控制电器</a:t>
            </a:r>
            <a:endParaRPr lang="zh-CN" altLang="en-US" sz="2400" b="1" dirty="0">
              <a:solidFill>
                <a:schemeClr val="tx2"/>
              </a:solidFill>
              <a:latin typeface="微软雅黑" pitchFamily="34" charset="-122"/>
              <a:ea typeface="微软雅黑" pitchFamily="34" charset="-122"/>
              <a:cs typeface="+mj-cs"/>
            </a:endParaRPr>
          </a:p>
        </p:txBody>
      </p:sp>
      <p:sp>
        <p:nvSpPr>
          <p:cNvPr id="9" name="TextBox 16"/>
          <p:cNvSpPr txBox="1">
            <a:spLocks noChangeArrowheads="1"/>
          </p:cNvSpPr>
          <p:nvPr/>
        </p:nvSpPr>
        <p:spPr bwMode="auto">
          <a:xfrm>
            <a:off x="615987" y="2348881"/>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刀开关</a:t>
            </a:r>
            <a:endParaRPr lang="en-US" altLang="zh-CN" sz="2400"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73555" y="305613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989603" y="2910136"/>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作用</a:t>
            </a:r>
            <a:endParaRPr lang="zh-CN" altLang="en-US" sz="2400" dirty="0">
              <a:solidFill>
                <a:srgbClr val="002060"/>
              </a:solidFill>
              <a:latin typeface="微软雅黑" pitchFamily="34" charset="-122"/>
              <a:ea typeface="微软雅黑" pitchFamily="34" charset="-122"/>
            </a:endParaRPr>
          </a:p>
        </p:txBody>
      </p:sp>
      <p:sp>
        <p:nvSpPr>
          <p:cNvPr id="16" name="TextBox 15"/>
          <p:cNvSpPr txBox="1"/>
          <p:nvPr/>
        </p:nvSpPr>
        <p:spPr>
          <a:xfrm>
            <a:off x="683568" y="3452807"/>
            <a:ext cx="7344816" cy="1569660"/>
          </a:xfrm>
          <a:prstGeom prst="rect">
            <a:avLst/>
          </a:prstGeom>
          <a:noFill/>
        </p:spPr>
        <p:txBody>
          <a:bodyPr wrap="square" rtlCol="0">
            <a:spAutoFit/>
          </a:bodyPr>
          <a:lstStyle/>
          <a:p>
            <a:r>
              <a:rPr lang="zh-CN" altLang="zh-CN" sz="2400" dirty="0">
                <a:latin typeface="微软雅黑" pitchFamily="34" charset="-122"/>
                <a:ea typeface="微软雅黑" pitchFamily="34" charset="-122"/>
              </a:rPr>
              <a:t>刀开关是一种手动配电电器，主要用来手动接通与断开交、直流电路，通常只作电源隔离开关使用，也可用于不频繁地接通与分断额定电流以下的负载，如小型电动机、电阻炉等。</a:t>
            </a:r>
          </a:p>
        </p:txBody>
      </p:sp>
      <p:sp>
        <p:nvSpPr>
          <p:cNvPr id="10" name="矩形 9"/>
          <p:cNvSpPr/>
          <p:nvPr/>
        </p:nvSpPr>
        <p:spPr>
          <a:xfrm>
            <a:off x="864688" y="537001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053556" y="5211193"/>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安装</a:t>
            </a:r>
            <a:endParaRPr lang="en-US" altLang="zh-CN" sz="2400" dirty="0" smtClean="0">
              <a:solidFill>
                <a:srgbClr val="002060"/>
              </a:solidFill>
              <a:latin typeface="微软雅黑" pitchFamily="34" charset="-122"/>
              <a:ea typeface="微软雅黑" pitchFamily="34" charset="-122"/>
            </a:endParaRPr>
          </a:p>
        </p:txBody>
      </p:sp>
      <p:sp>
        <p:nvSpPr>
          <p:cNvPr id="12" name="TextBox 11"/>
          <p:cNvSpPr txBox="1"/>
          <p:nvPr/>
        </p:nvSpPr>
        <p:spPr>
          <a:xfrm>
            <a:off x="790328" y="5771530"/>
            <a:ext cx="7344816" cy="461665"/>
          </a:xfrm>
          <a:prstGeom prst="rect">
            <a:avLst/>
          </a:prstGeom>
          <a:noFill/>
        </p:spPr>
        <p:txBody>
          <a:bodyPr wrap="square" rtlCol="0">
            <a:spAutoFit/>
          </a:bodyPr>
          <a:lstStyle/>
          <a:p>
            <a:r>
              <a:rPr lang="zh-CN" altLang="zh-CN" sz="2400" dirty="0">
                <a:latin typeface="微软雅黑" pitchFamily="34" charset="-122"/>
                <a:ea typeface="微软雅黑" pitchFamily="34" charset="-122"/>
              </a:rPr>
              <a:t>手柄要向上，不得倒装或平装</a:t>
            </a: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刀开关</a:t>
            </a:r>
            <a:endParaRPr lang="en-US" altLang="zh-CN" sz="2400"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分类</a:t>
            </a:r>
            <a:endParaRPr lang="zh-CN" altLang="en-US" sz="2400" dirty="0">
              <a:latin typeface="微软雅黑" pitchFamily="34" charset="-122"/>
              <a:ea typeface="微软雅黑" pitchFamily="34" charset="-122"/>
            </a:endParaRPr>
          </a:p>
        </p:txBody>
      </p:sp>
      <p:sp>
        <p:nvSpPr>
          <p:cNvPr id="16" name="TextBox 15"/>
          <p:cNvSpPr txBox="1"/>
          <p:nvPr/>
        </p:nvSpPr>
        <p:spPr>
          <a:xfrm>
            <a:off x="881591" y="2060848"/>
            <a:ext cx="7344816" cy="1200329"/>
          </a:xfrm>
          <a:prstGeom prst="rect">
            <a:avLst/>
          </a:prstGeom>
          <a:noFill/>
        </p:spPr>
        <p:txBody>
          <a:bodyPr wrap="square" rtlCol="0">
            <a:spAutoFit/>
          </a:bodyPr>
          <a:lstStyle/>
          <a:p>
            <a:pPr marL="342900" indent="-342900">
              <a:buClr>
                <a:srgbClr val="002060"/>
              </a:buClr>
              <a:buFont typeface="Wingdings" pitchFamily="2" charset="2"/>
              <a:buChar char="ü"/>
            </a:pPr>
            <a:r>
              <a:rPr lang="zh-CN" altLang="zh-CN" sz="2400" dirty="0">
                <a:latin typeface="微软雅黑" pitchFamily="34" charset="-122"/>
                <a:ea typeface="微软雅黑" pitchFamily="34" charset="-122"/>
              </a:rPr>
              <a:t>刀开关按极数划分有单极、双极与三极三种</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buClr>
                <a:srgbClr val="002060"/>
              </a:buClr>
              <a:buFont typeface="Wingdings" pitchFamily="2" charset="2"/>
              <a:buChar char="ü"/>
            </a:pPr>
            <a:r>
              <a:rPr lang="zh-CN" altLang="zh-CN" sz="2400" dirty="0" smtClean="0">
                <a:latin typeface="微软雅黑" pitchFamily="34" charset="-122"/>
                <a:ea typeface="微软雅黑" pitchFamily="34" charset="-122"/>
              </a:rPr>
              <a:t>其</a:t>
            </a:r>
            <a:r>
              <a:rPr lang="zh-CN" altLang="zh-CN" sz="2400" dirty="0">
                <a:latin typeface="微软雅黑" pitchFamily="34" charset="-122"/>
                <a:ea typeface="微软雅黑" pitchFamily="34" charset="-122"/>
              </a:rPr>
              <a:t>结构由操作手柄、刀片（动触点）、触点座（静触点）和底板等组成。</a:t>
            </a:r>
          </a:p>
        </p:txBody>
      </p:sp>
      <p:pic>
        <p:nvPicPr>
          <p:cNvPr id="13" name="图片 12"/>
          <p:cNvPicPr/>
          <p:nvPr/>
        </p:nvPicPr>
        <p:blipFill>
          <a:blip r:embed="rId2">
            <a:extLst>
              <a:ext uri="{28A0092B-C50C-407E-A947-70E740481C1C}">
                <a14:useLocalDpi xmlns:a14="http://schemas.microsoft.com/office/drawing/2010/main" val="0"/>
              </a:ext>
            </a:extLst>
          </a:blip>
          <a:srcRect/>
          <a:stretch>
            <a:fillRect/>
          </a:stretch>
        </p:blipFill>
        <p:spPr bwMode="auto">
          <a:xfrm>
            <a:off x="1763689" y="3378200"/>
            <a:ext cx="5112567" cy="1368151"/>
          </a:xfrm>
          <a:prstGeom prst="rect">
            <a:avLst/>
          </a:prstGeom>
          <a:noFill/>
          <a:ln>
            <a:noFill/>
          </a:ln>
        </p:spPr>
      </p:pic>
      <p:sp>
        <p:nvSpPr>
          <p:cNvPr id="2" name="矩形 1"/>
          <p:cNvSpPr/>
          <p:nvPr/>
        </p:nvSpPr>
        <p:spPr>
          <a:xfrm>
            <a:off x="2116112" y="4785319"/>
            <a:ext cx="4976167" cy="923330"/>
          </a:xfrm>
          <a:prstGeom prst="rect">
            <a:avLst/>
          </a:prstGeom>
        </p:spPr>
        <p:txBody>
          <a:bodyPr wrap="square">
            <a:spAutoFit/>
          </a:bodyPr>
          <a:lstStyle/>
          <a:p>
            <a:pPr>
              <a:lnSpc>
                <a:spcPct val="150000"/>
              </a:lnSpc>
            </a:pPr>
            <a:r>
              <a:rPr lang="zh-CN" altLang="zh-CN" dirty="0">
                <a:latin typeface="微软雅黑" pitchFamily="34" charset="-122"/>
                <a:ea typeface="微软雅黑" pitchFamily="34" charset="-122"/>
              </a:rPr>
              <a:t>(a)单极                   (b)双极               (c)三极</a:t>
            </a:r>
          </a:p>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图</a:t>
            </a:r>
            <a:r>
              <a:rPr lang="zh-CN" altLang="zh-CN" dirty="0">
                <a:latin typeface="微软雅黑" pitchFamily="34" charset="-122"/>
                <a:ea typeface="微软雅黑" pitchFamily="34" charset="-122"/>
              </a:rPr>
              <a:t>2-</a:t>
            </a:r>
            <a:r>
              <a:rPr lang="zh-CN" altLang="zh-CN" dirty="0" smtClean="0">
                <a:latin typeface="微软雅黑" pitchFamily="34" charset="-122"/>
                <a:ea typeface="微软雅黑" pitchFamily="34" charset="-122"/>
              </a:rPr>
              <a:t>1</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刀开关</a:t>
            </a:r>
            <a:r>
              <a:rPr lang="zh-CN" altLang="zh-CN" dirty="0">
                <a:latin typeface="微软雅黑" pitchFamily="34" charset="-122"/>
                <a:ea typeface="微软雅黑" pitchFamily="34" charset="-122"/>
              </a:rPr>
              <a:t>的图形及文字符号</a:t>
            </a:r>
          </a:p>
        </p:txBody>
      </p:sp>
    </p:spTree>
    <p:extLst>
      <p:ext uri="{BB962C8B-B14F-4D97-AF65-F5344CB8AC3E}">
        <p14:creationId xmlns:p14="http://schemas.microsoft.com/office/powerpoint/2010/main" val="349049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2" y="908721"/>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a:solidFill>
                  <a:schemeClr val="tx2"/>
                </a:solidFill>
                <a:latin typeface="微软雅黑" pitchFamily="34" charset="-122"/>
                <a:ea typeface="微软雅黑" pitchFamily="34" charset="-122"/>
                <a:cs typeface="+mj-cs"/>
              </a:rPr>
              <a:t>转换</a:t>
            </a:r>
            <a:r>
              <a:rPr lang="zh-CN" altLang="en-US" sz="2400" b="1" dirty="0" smtClean="0">
                <a:solidFill>
                  <a:schemeClr val="tx2"/>
                </a:solidFill>
                <a:latin typeface="微软雅黑" pitchFamily="34" charset="-122"/>
                <a:ea typeface="微软雅黑" pitchFamily="34" charset="-122"/>
                <a:cs typeface="+mj-cs"/>
              </a:rPr>
              <a:t>开关</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作用</a:t>
            </a:r>
            <a:endParaRPr lang="zh-CN" altLang="en-US" sz="2400" dirty="0">
              <a:latin typeface="微软雅黑" pitchFamily="34" charset="-122"/>
              <a:ea typeface="微软雅黑" pitchFamily="34" charset="-122"/>
            </a:endParaRPr>
          </a:p>
        </p:txBody>
      </p:sp>
      <p:sp>
        <p:nvSpPr>
          <p:cNvPr id="8" name="矩形 7"/>
          <p:cNvSpPr/>
          <p:nvPr/>
        </p:nvSpPr>
        <p:spPr>
          <a:xfrm>
            <a:off x="825838" y="3947865"/>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TextBox 9"/>
          <p:cNvSpPr txBox="1"/>
          <p:nvPr/>
        </p:nvSpPr>
        <p:spPr>
          <a:xfrm>
            <a:off x="979235" y="3789040"/>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组成</a:t>
            </a:r>
            <a:endParaRPr lang="zh-CN" altLang="en-US" sz="2400" dirty="0">
              <a:latin typeface="微软雅黑" pitchFamily="34" charset="-122"/>
              <a:ea typeface="微软雅黑" pitchFamily="34" charset="-122"/>
            </a:endParaRPr>
          </a:p>
        </p:txBody>
      </p:sp>
      <p:sp>
        <p:nvSpPr>
          <p:cNvPr id="12" name="TextBox 11"/>
          <p:cNvSpPr txBox="1"/>
          <p:nvPr/>
        </p:nvSpPr>
        <p:spPr>
          <a:xfrm>
            <a:off x="826341" y="1935571"/>
            <a:ext cx="6786753" cy="2031325"/>
          </a:xfrm>
          <a:prstGeom prst="rect">
            <a:avLst/>
          </a:prstGeom>
          <a:noFill/>
        </p:spPr>
        <p:txBody>
          <a:bodyPr wrap="square" rtlCol="0">
            <a:spAutoFit/>
          </a:bodyPr>
          <a:lstStyle/>
          <a:p>
            <a:pPr>
              <a:lnSpc>
                <a:spcPct val="150000"/>
              </a:lnSpc>
            </a:pPr>
            <a:r>
              <a:rPr lang="zh-CN" altLang="zh-CN" sz="2400" dirty="0" smtClean="0">
                <a:latin typeface="微软雅黑" pitchFamily="34" charset="-122"/>
                <a:ea typeface="微软雅黑" pitchFamily="34" charset="-122"/>
              </a:rPr>
              <a:t>转换开关又称组合开关，一般用于电气设备中不频繁通断电路、换接电源和负载，以及小功率电动机不频繁的启停控制。</a:t>
            </a:r>
          </a:p>
          <a:p>
            <a:endParaRPr lang="zh-CN" altLang="en-US" dirty="0"/>
          </a:p>
        </p:txBody>
      </p:sp>
      <p:sp>
        <p:nvSpPr>
          <p:cNvPr id="20" name="TextBox 19"/>
          <p:cNvSpPr txBox="1"/>
          <p:nvPr/>
        </p:nvSpPr>
        <p:spPr>
          <a:xfrm>
            <a:off x="879844" y="4365104"/>
            <a:ext cx="6588731" cy="2031325"/>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转换开关实际上是由多极触点组合而成的刀开关，由动触片（动触点）、静触片（静触点）、转轴、手柄、定位机构及外壳等部分组成。</a:t>
            </a:r>
            <a:endParaRPr lang="zh-CN" altLang="en-US" sz="2400" dirty="0">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351532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2" y="908721"/>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a:solidFill>
                  <a:schemeClr val="tx2"/>
                </a:solidFill>
                <a:latin typeface="微软雅黑" pitchFamily="34" charset="-122"/>
                <a:ea typeface="微软雅黑" pitchFamily="34" charset="-122"/>
                <a:cs typeface="+mj-cs"/>
              </a:rPr>
              <a:t>转换</a:t>
            </a:r>
            <a:r>
              <a:rPr lang="zh-CN" altLang="en-US" sz="2400" b="1" dirty="0" smtClean="0">
                <a:solidFill>
                  <a:schemeClr val="tx2"/>
                </a:solidFill>
                <a:latin typeface="微软雅黑" pitchFamily="34" charset="-122"/>
                <a:ea typeface="微软雅黑" pitchFamily="34" charset="-122"/>
                <a:cs typeface="+mj-cs"/>
              </a:rPr>
              <a:t>开关</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7516"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结构示意图及图形文字符号</a:t>
            </a:r>
            <a:endParaRPr lang="zh-CN" altLang="en-US" sz="2400" dirty="0">
              <a:latin typeface="微软雅黑" pitchFamily="34" charset="-122"/>
              <a:ea typeface="微软雅黑" pitchFamily="34" charset="-122"/>
            </a:endParaRPr>
          </a:p>
        </p:txBody>
      </p:sp>
      <p:pic>
        <p:nvPicPr>
          <p:cNvPr id="11" name="图片 10"/>
          <p:cNvPicPr/>
          <p:nvPr/>
        </p:nvPicPr>
        <p:blipFill>
          <a:blip r:embed="rId2">
            <a:extLst>
              <a:ext uri="{28A0092B-C50C-407E-A947-70E740481C1C}">
                <a14:useLocalDpi xmlns:a14="http://schemas.microsoft.com/office/drawing/2010/main" val="0"/>
              </a:ext>
            </a:extLst>
          </a:blip>
          <a:srcRect/>
          <a:stretch>
            <a:fillRect/>
          </a:stretch>
        </p:blipFill>
        <p:spPr bwMode="auto">
          <a:xfrm>
            <a:off x="1430994" y="2420888"/>
            <a:ext cx="2171700" cy="2419350"/>
          </a:xfrm>
          <a:prstGeom prst="rect">
            <a:avLst/>
          </a:prstGeom>
          <a:noFill/>
          <a:ln>
            <a:noFill/>
          </a:ln>
        </p:spPr>
      </p:pic>
      <p:pic>
        <p:nvPicPr>
          <p:cNvPr id="12" name="图片 11"/>
          <p:cNvPicPr/>
          <p:nvPr/>
        </p:nvPicPr>
        <p:blipFill>
          <a:blip r:embed="rId3">
            <a:extLst>
              <a:ext uri="{28A0092B-C50C-407E-A947-70E740481C1C}">
                <a14:useLocalDpi xmlns:a14="http://schemas.microsoft.com/office/drawing/2010/main" val="0"/>
              </a:ext>
            </a:extLst>
          </a:blip>
          <a:srcRect/>
          <a:stretch>
            <a:fillRect/>
          </a:stretch>
        </p:blipFill>
        <p:spPr bwMode="auto">
          <a:xfrm>
            <a:off x="4572124" y="2420889"/>
            <a:ext cx="2232124" cy="2433588"/>
          </a:xfrm>
          <a:prstGeom prst="rect">
            <a:avLst/>
          </a:prstGeom>
          <a:noFill/>
          <a:ln>
            <a:noFill/>
          </a:ln>
        </p:spPr>
      </p:pic>
      <p:sp>
        <p:nvSpPr>
          <p:cNvPr id="2" name="矩形 1"/>
          <p:cNvSpPr/>
          <p:nvPr/>
        </p:nvSpPr>
        <p:spPr>
          <a:xfrm>
            <a:off x="1624613" y="5013176"/>
            <a:ext cx="5112568" cy="923330"/>
          </a:xfrm>
          <a:prstGeom prst="rect">
            <a:avLst/>
          </a:prstGeom>
        </p:spPr>
        <p:txBody>
          <a:bodyPr wrap="square">
            <a:spAutoFit/>
          </a:bodyPr>
          <a:lstStyle/>
          <a:p>
            <a:pPr>
              <a:lnSpc>
                <a:spcPct val="150000"/>
              </a:lnSpc>
            </a:pPr>
            <a:r>
              <a:rPr lang="zh-CN" altLang="zh-CN" dirty="0"/>
              <a:t>(a)结构示意图                   </a:t>
            </a:r>
            <a:r>
              <a:rPr lang="zh-CN" altLang="zh-CN" dirty="0" smtClean="0"/>
              <a:t> </a:t>
            </a:r>
            <a:r>
              <a:rPr lang="zh-CN" altLang="zh-CN" dirty="0"/>
              <a:t>(b)图形文字符号   </a:t>
            </a:r>
          </a:p>
          <a:p>
            <a:pPr>
              <a:lnSpc>
                <a:spcPct val="150000"/>
              </a:lnSpc>
            </a:pPr>
            <a:r>
              <a:rPr lang="zh-CN" altLang="zh-CN" dirty="0"/>
              <a:t>图2-2转换开关内部结构示意图及图形文字符号</a:t>
            </a:r>
          </a:p>
        </p:txBody>
      </p:sp>
    </p:spTree>
    <p:extLst>
      <p:ext uri="{BB962C8B-B14F-4D97-AF65-F5344CB8AC3E}">
        <p14:creationId xmlns:p14="http://schemas.microsoft.com/office/powerpoint/2010/main" val="173606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32380" y="908721"/>
            <a:ext cx="1168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按钮</a:t>
            </a:r>
            <a:endParaRPr lang="en-US" altLang="zh-CN" sz="2400" b="1"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81591" y="162880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236688" y="146997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作用</a:t>
            </a:r>
            <a:endParaRPr lang="zh-CN" altLang="en-US" sz="2400" dirty="0">
              <a:latin typeface="微软雅黑" pitchFamily="34" charset="-122"/>
              <a:ea typeface="微软雅黑" pitchFamily="34" charset="-122"/>
            </a:endParaRPr>
          </a:p>
        </p:txBody>
      </p:sp>
      <p:sp>
        <p:nvSpPr>
          <p:cNvPr id="5" name="内容占位符 4"/>
          <p:cNvSpPr>
            <a:spLocks noGrp="1"/>
          </p:cNvSpPr>
          <p:nvPr>
            <p:ph idx="1"/>
          </p:nvPr>
        </p:nvSpPr>
        <p:spPr>
          <a:xfrm>
            <a:off x="539552" y="1494384"/>
            <a:ext cx="7848872" cy="4623793"/>
          </a:xfrm>
        </p:spPr>
        <p:txBody>
          <a:bodyPr/>
          <a:lstStyle/>
          <a:p>
            <a:endParaRPr lang="en-US" altLang="zh-CN" dirty="0" smtClean="0"/>
          </a:p>
          <a:p>
            <a:r>
              <a:rPr lang="zh-CN" altLang="zh-CN" dirty="0"/>
              <a:t>按钮是一种手动且一般可以自动复位的主令电器。主要用于远距离操作接触器、继电器等电磁装置，以切换自动控制电路。</a:t>
            </a:r>
          </a:p>
          <a:p>
            <a:endParaRPr lang="zh-CN" altLang="en-US" dirty="0"/>
          </a:p>
        </p:txBody>
      </p:sp>
    </p:spTree>
    <p:extLst>
      <p:ext uri="{BB962C8B-B14F-4D97-AF65-F5344CB8AC3E}">
        <p14:creationId xmlns:p14="http://schemas.microsoft.com/office/powerpoint/2010/main" val="4122155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封面内页3">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3040</TotalTime>
  <Words>1791</Words>
  <Application>Microsoft Office PowerPoint</Application>
  <PresentationFormat>全屏显示(4:3)</PresentationFormat>
  <Paragraphs>223</Paragraphs>
  <Slides>30</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6" baseType="lpstr">
      <vt:lpstr>Kozuka Gothic Pr6N B</vt:lpstr>
      <vt:lpstr>方正舒体</vt:lpstr>
      <vt:lpstr>宋体</vt:lpstr>
      <vt:lpstr>微软雅黑</vt:lpstr>
      <vt:lpstr>幼圆</vt:lpstr>
      <vt:lpstr>Aharoni</vt:lpstr>
      <vt:lpstr>Arial</vt:lpstr>
      <vt:lpstr>Arial Black</vt:lpstr>
      <vt:lpstr>Baskerville Old Face</vt:lpstr>
      <vt:lpstr>Calibri</vt:lpstr>
      <vt:lpstr>Palace Script MT</vt:lpstr>
      <vt:lpstr>Times New Roman</vt:lpstr>
      <vt:lpstr>Wingdings</vt:lpstr>
      <vt:lpstr>Wingdings 2</vt:lpstr>
      <vt:lpstr>封面内页3</vt:lpstr>
      <vt:lpstr>Visio</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420</cp:revision>
  <dcterms:created xsi:type="dcterms:W3CDTF">2008-06-05T04:49:45Z</dcterms:created>
  <dcterms:modified xsi:type="dcterms:W3CDTF">2014-12-02T01:00:58Z</dcterms:modified>
</cp:coreProperties>
</file>